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notesMasterIdLst>
    <p:notesMasterId r:id="rId29"/>
  </p:notesMasterIdLst>
  <p:sldIdLst>
    <p:sldId id="256"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56" autoAdjust="0"/>
    <p:restoredTop sz="94660"/>
  </p:normalViewPr>
  <p:slideViewPr>
    <p:cSldViewPr snapToGrid="0">
      <p:cViewPr varScale="1">
        <p:scale>
          <a:sx n="44" d="100"/>
          <a:sy n="44" d="100"/>
        </p:scale>
        <p:origin x="91"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73385-4F27-44AC-AC50-38A1AE5B3720}" type="datetimeFigureOut">
              <a:rPr lang="en-US" smtClean="0"/>
              <a:t>3/22/2020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ABFF4-078D-4D19-90E8-258E22E6E4C6}" type="slidenum">
              <a:rPr lang="en-US" smtClean="0"/>
              <a:t>‹#›</a:t>
            </a:fld>
            <a:endParaRPr lang="en-US"/>
          </a:p>
        </p:txBody>
      </p:sp>
    </p:spTree>
    <p:extLst>
      <p:ext uri="{BB962C8B-B14F-4D97-AF65-F5344CB8AC3E}">
        <p14:creationId xmlns:p14="http://schemas.microsoft.com/office/powerpoint/2010/main" val="3536833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a:t>
            </a:fld>
            <a:endParaRPr lang="en-US" altLang="en-US"/>
          </a:p>
        </p:txBody>
      </p:sp>
    </p:spTree>
    <p:extLst>
      <p:ext uri="{BB962C8B-B14F-4D97-AF65-F5344CB8AC3E}">
        <p14:creationId xmlns:p14="http://schemas.microsoft.com/office/powerpoint/2010/main" val="235717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11</a:t>
            </a:fld>
            <a:endParaRPr lang="en-US" altLang="en-US"/>
          </a:p>
        </p:txBody>
      </p:sp>
    </p:spTree>
    <p:extLst>
      <p:ext uri="{BB962C8B-B14F-4D97-AF65-F5344CB8AC3E}">
        <p14:creationId xmlns:p14="http://schemas.microsoft.com/office/powerpoint/2010/main" val="260186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12</a:t>
            </a:fld>
            <a:endParaRPr lang="en-US" altLang="en-US"/>
          </a:p>
        </p:txBody>
      </p:sp>
    </p:spTree>
    <p:extLst>
      <p:ext uri="{BB962C8B-B14F-4D97-AF65-F5344CB8AC3E}">
        <p14:creationId xmlns:p14="http://schemas.microsoft.com/office/powerpoint/2010/main" val="363788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13</a:t>
            </a:fld>
            <a:endParaRPr lang="en-US" altLang="en-US"/>
          </a:p>
        </p:txBody>
      </p:sp>
    </p:spTree>
    <p:extLst>
      <p:ext uri="{BB962C8B-B14F-4D97-AF65-F5344CB8AC3E}">
        <p14:creationId xmlns:p14="http://schemas.microsoft.com/office/powerpoint/2010/main" val="47252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14</a:t>
            </a:fld>
            <a:endParaRPr lang="en-US" altLang="en-US"/>
          </a:p>
        </p:txBody>
      </p:sp>
    </p:spTree>
    <p:extLst>
      <p:ext uri="{BB962C8B-B14F-4D97-AF65-F5344CB8AC3E}">
        <p14:creationId xmlns:p14="http://schemas.microsoft.com/office/powerpoint/2010/main" val="3352239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15</a:t>
            </a:fld>
            <a:endParaRPr lang="en-US" altLang="en-US"/>
          </a:p>
        </p:txBody>
      </p:sp>
    </p:spTree>
    <p:extLst>
      <p:ext uri="{BB962C8B-B14F-4D97-AF65-F5344CB8AC3E}">
        <p14:creationId xmlns:p14="http://schemas.microsoft.com/office/powerpoint/2010/main" val="2325919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16</a:t>
            </a:fld>
            <a:endParaRPr lang="en-US" altLang="en-US"/>
          </a:p>
        </p:txBody>
      </p:sp>
    </p:spTree>
    <p:extLst>
      <p:ext uri="{BB962C8B-B14F-4D97-AF65-F5344CB8AC3E}">
        <p14:creationId xmlns:p14="http://schemas.microsoft.com/office/powerpoint/2010/main" val="3154812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17</a:t>
            </a:fld>
            <a:endParaRPr lang="en-US" altLang="en-US"/>
          </a:p>
        </p:txBody>
      </p:sp>
    </p:spTree>
    <p:extLst>
      <p:ext uri="{BB962C8B-B14F-4D97-AF65-F5344CB8AC3E}">
        <p14:creationId xmlns:p14="http://schemas.microsoft.com/office/powerpoint/2010/main" val="10946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18</a:t>
            </a:fld>
            <a:endParaRPr lang="en-US" altLang="en-US"/>
          </a:p>
        </p:txBody>
      </p:sp>
    </p:spTree>
    <p:extLst>
      <p:ext uri="{BB962C8B-B14F-4D97-AF65-F5344CB8AC3E}">
        <p14:creationId xmlns:p14="http://schemas.microsoft.com/office/powerpoint/2010/main" val="229707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19</a:t>
            </a:fld>
            <a:endParaRPr lang="en-US" altLang="en-US"/>
          </a:p>
        </p:txBody>
      </p:sp>
    </p:spTree>
    <p:extLst>
      <p:ext uri="{BB962C8B-B14F-4D97-AF65-F5344CB8AC3E}">
        <p14:creationId xmlns:p14="http://schemas.microsoft.com/office/powerpoint/2010/main" val="3302806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20</a:t>
            </a:fld>
            <a:endParaRPr lang="en-US" altLang="en-US"/>
          </a:p>
        </p:txBody>
      </p:sp>
    </p:spTree>
    <p:extLst>
      <p:ext uri="{BB962C8B-B14F-4D97-AF65-F5344CB8AC3E}">
        <p14:creationId xmlns:p14="http://schemas.microsoft.com/office/powerpoint/2010/main" val="187970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3</a:t>
            </a:fld>
            <a:endParaRPr lang="en-US" altLang="en-US"/>
          </a:p>
        </p:txBody>
      </p:sp>
    </p:spTree>
    <p:extLst>
      <p:ext uri="{BB962C8B-B14F-4D97-AF65-F5344CB8AC3E}">
        <p14:creationId xmlns:p14="http://schemas.microsoft.com/office/powerpoint/2010/main" val="173983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21</a:t>
            </a:fld>
            <a:endParaRPr lang="en-US" altLang="en-US"/>
          </a:p>
        </p:txBody>
      </p:sp>
    </p:spTree>
    <p:extLst>
      <p:ext uri="{BB962C8B-B14F-4D97-AF65-F5344CB8AC3E}">
        <p14:creationId xmlns:p14="http://schemas.microsoft.com/office/powerpoint/2010/main" val="8651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22</a:t>
            </a:fld>
            <a:endParaRPr lang="en-US" altLang="en-US"/>
          </a:p>
        </p:txBody>
      </p:sp>
    </p:spTree>
    <p:extLst>
      <p:ext uri="{BB962C8B-B14F-4D97-AF65-F5344CB8AC3E}">
        <p14:creationId xmlns:p14="http://schemas.microsoft.com/office/powerpoint/2010/main" val="4186757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23</a:t>
            </a:fld>
            <a:endParaRPr lang="en-US" altLang="en-US"/>
          </a:p>
        </p:txBody>
      </p:sp>
    </p:spTree>
    <p:extLst>
      <p:ext uri="{BB962C8B-B14F-4D97-AF65-F5344CB8AC3E}">
        <p14:creationId xmlns:p14="http://schemas.microsoft.com/office/powerpoint/2010/main" val="2365062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24</a:t>
            </a:fld>
            <a:endParaRPr lang="en-US" altLang="en-US"/>
          </a:p>
        </p:txBody>
      </p:sp>
    </p:spTree>
    <p:extLst>
      <p:ext uri="{BB962C8B-B14F-4D97-AF65-F5344CB8AC3E}">
        <p14:creationId xmlns:p14="http://schemas.microsoft.com/office/powerpoint/2010/main" val="161581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25</a:t>
            </a:fld>
            <a:endParaRPr lang="en-US" altLang="en-US"/>
          </a:p>
        </p:txBody>
      </p:sp>
    </p:spTree>
    <p:extLst>
      <p:ext uri="{BB962C8B-B14F-4D97-AF65-F5344CB8AC3E}">
        <p14:creationId xmlns:p14="http://schemas.microsoft.com/office/powerpoint/2010/main" val="2958713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26</a:t>
            </a:fld>
            <a:endParaRPr lang="en-US" altLang="en-US"/>
          </a:p>
        </p:txBody>
      </p:sp>
    </p:spTree>
    <p:extLst>
      <p:ext uri="{BB962C8B-B14F-4D97-AF65-F5344CB8AC3E}">
        <p14:creationId xmlns:p14="http://schemas.microsoft.com/office/powerpoint/2010/main" val="144733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4</a:t>
            </a:fld>
            <a:endParaRPr lang="en-US" altLang="en-US"/>
          </a:p>
        </p:txBody>
      </p:sp>
    </p:spTree>
    <p:extLst>
      <p:ext uri="{BB962C8B-B14F-4D97-AF65-F5344CB8AC3E}">
        <p14:creationId xmlns:p14="http://schemas.microsoft.com/office/powerpoint/2010/main" val="606144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5</a:t>
            </a:fld>
            <a:endParaRPr lang="en-US" altLang="en-US"/>
          </a:p>
        </p:txBody>
      </p:sp>
    </p:spTree>
    <p:extLst>
      <p:ext uri="{BB962C8B-B14F-4D97-AF65-F5344CB8AC3E}">
        <p14:creationId xmlns:p14="http://schemas.microsoft.com/office/powerpoint/2010/main" val="285829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6</a:t>
            </a:fld>
            <a:endParaRPr lang="en-US" altLang="en-US"/>
          </a:p>
        </p:txBody>
      </p:sp>
    </p:spTree>
    <p:extLst>
      <p:ext uri="{BB962C8B-B14F-4D97-AF65-F5344CB8AC3E}">
        <p14:creationId xmlns:p14="http://schemas.microsoft.com/office/powerpoint/2010/main" val="340603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7</a:t>
            </a:fld>
            <a:endParaRPr lang="en-US" altLang="en-US"/>
          </a:p>
        </p:txBody>
      </p:sp>
    </p:spTree>
    <p:extLst>
      <p:ext uri="{BB962C8B-B14F-4D97-AF65-F5344CB8AC3E}">
        <p14:creationId xmlns:p14="http://schemas.microsoft.com/office/powerpoint/2010/main" val="2968428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8</a:t>
            </a:fld>
            <a:endParaRPr lang="en-US" altLang="en-US"/>
          </a:p>
        </p:txBody>
      </p:sp>
    </p:spTree>
    <p:extLst>
      <p:ext uri="{BB962C8B-B14F-4D97-AF65-F5344CB8AC3E}">
        <p14:creationId xmlns:p14="http://schemas.microsoft.com/office/powerpoint/2010/main" val="146264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9</a:t>
            </a:fld>
            <a:endParaRPr lang="en-US" altLang="en-US"/>
          </a:p>
        </p:txBody>
      </p:sp>
    </p:spTree>
    <p:extLst>
      <p:ext uri="{BB962C8B-B14F-4D97-AF65-F5344CB8AC3E}">
        <p14:creationId xmlns:p14="http://schemas.microsoft.com/office/powerpoint/2010/main" val="166681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a:defRPr/>
            </a:pPr>
            <a:fld id="{AB2CFD51-151A-4E89-A0AF-7AFDF0A08BFB}" type="slidenum">
              <a:rPr lang="en-US" altLang="en-US" smtClean="0"/>
              <a:pPr>
                <a:defRPr/>
              </a:pPr>
              <a:t>10</a:t>
            </a:fld>
            <a:endParaRPr lang="en-US" altLang="en-US"/>
          </a:p>
        </p:txBody>
      </p:sp>
    </p:spTree>
    <p:extLst>
      <p:ext uri="{BB962C8B-B14F-4D97-AF65-F5344CB8AC3E}">
        <p14:creationId xmlns:p14="http://schemas.microsoft.com/office/powerpoint/2010/main" val="46775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4CFD3AF-25A0-4A16-8005-AA8B29B9EEA8}" type="datetime1">
              <a:rPr lang="en-US" smtClean="0"/>
              <a:t>3/22/2020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smtClean="0"/>
              <a:t>MSc.Riyam K.Marjan</a:t>
            </a:r>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EB0E0DF-3F7E-4797-8F77-24CB0551D616}"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592374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5A83D1-A16D-4C9F-AFE8-8A5052CAF25B}" type="datetime1">
              <a:rPr lang="en-US" smtClean="0"/>
              <a:t>3/22/2020</a:t>
            </a:fld>
            <a:endParaRPr lang="en-US"/>
          </a:p>
        </p:txBody>
      </p:sp>
      <p:sp>
        <p:nvSpPr>
          <p:cNvPr id="5" name="Footer Placeholder 4"/>
          <p:cNvSpPr>
            <a:spLocks noGrp="1"/>
          </p:cNvSpPr>
          <p:nvPr>
            <p:ph type="ftr" sz="quarter" idx="11"/>
          </p:nvPr>
        </p:nvSpPr>
        <p:spPr/>
        <p:txBody>
          <a:bodyPr/>
          <a:lstStyle/>
          <a:p>
            <a:r>
              <a:rPr lang="en-US" smtClean="0"/>
              <a:t>MSc.Riyam K.Marjan</a:t>
            </a:r>
            <a:endParaRPr lang="en-US"/>
          </a:p>
        </p:txBody>
      </p:sp>
      <p:sp>
        <p:nvSpPr>
          <p:cNvPr id="6" name="Slide Number Placeholder 5"/>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274011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491FE9-CC5C-4012-B1FC-FEACD74C2A5C}" type="datetime1">
              <a:rPr lang="en-US" smtClean="0"/>
              <a:t>3/22/2020</a:t>
            </a:fld>
            <a:endParaRPr lang="en-US"/>
          </a:p>
        </p:txBody>
      </p:sp>
      <p:sp>
        <p:nvSpPr>
          <p:cNvPr id="5" name="Footer Placeholder 4"/>
          <p:cNvSpPr>
            <a:spLocks noGrp="1"/>
          </p:cNvSpPr>
          <p:nvPr>
            <p:ph type="ftr" sz="quarter" idx="11"/>
          </p:nvPr>
        </p:nvSpPr>
        <p:spPr/>
        <p:txBody>
          <a:bodyPr/>
          <a:lstStyle/>
          <a:p>
            <a:r>
              <a:rPr lang="en-US" smtClean="0"/>
              <a:t>MSc.Riyam K.Marjan</a:t>
            </a:r>
            <a:endParaRPr lang="en-US"/>
          </a:p>
        </p:txBody>
      </p:sp>
      <p:sp>
        <p:nvSpPr>
          <p:cNvPr id="6" name="Slide Number Placeholder 5"/>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83260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7B3B62-59DA-4878-A289-384F4CF9A7DB}" type="datetime1">
              <a:rPr lang="en-US" smtClean="0"/>
              <a:t>3/22/2020</a:t>
            </a:fld>
            <a:endParaRPr lang="en-US"/>
          </a:p>
        </p:txBody>
      </p:sp>
      <p:sp>
        <p:nvSpPr>
          <p:cNvPr id="5" name="Footer Placeholder 4"/>
          <p:cNvSpPr>
            <a:spLocks noGrp="1"/>
          </p:cNvSpPr>
          <p:nvPr>
            <p:ph type="ftr" sz="quarter" idx="11"/>
          </p:nvPr>
        </p:nvSpPr>
        <p:spPr/>
        <p:txBody>
          <a:bodyPr/>
          <a:lstStyle/>
          <a:p>
            <a:r>
              <a:rPr lang="en-US" smtClean="0"/>
              <a:t>MSc.Riyam K.Marjan</a:t>
            </a:r>
            <a:endParaRPr lang="en-US"/>
          </a:p>
        </p:txBody>
      </p:sp>
      <p:sp>
        <p:nvSpPr>
          <p:cNvPr id="6" name="Slide Number Placeholder 5"/>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414905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CA38E48-EA5B-43F0-B483-35F6C419DC55}" type="datetime1">
              <a:rPr lang="en-US" smtClean="0"/>
              <a:t>3/22/2020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smtClean="0"/>
              <a:t>MSc.Riyam K.Marjan</a:t>
            </a:r>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EB0E0DF-3F7E-4797-8F77-24CB0551D616}"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90651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C2CE6E-3AEF-4117-BF60-E8F8BF31F151}" type="datetime1">
              <a:rPr lang="en-US" smtClean="0"/>
              <a:t>3/22/2020</a:t>
            </a:fld>
            <a:endParaRPr lang="en-US"/>
          </a:p>
        </p:txBody>
      </p:sp>
      <p:sp>
        <p:nvSpPr>
          <p:cNvPr id="6" name="Footer Placeholder 5"/>
          <p:cNvSpPr>
            <a:spLocks noGrp="1"/>
          </p:cNvSpPr>
          <p:nvPr>
            <p:ph type="ftr" sz="quarter" idx="11"/>
          </p:nvPr>
        </p:nvSpPr>
        <p:spPr/>
        <p:txBody>
          <a:bodyPr/>
          <a:lstStyle/>
          <a:p>
            <a:r>
              <a:rPr lang="en-US" smtClean="0"/>
              <a:t>MSc.Riyam K.Marjan</a:t>
            </a:r>
            <a:endParaRPr lang="en-US"/>
          </a:p>
        </p:txBody>
      </p:sp>
      <p:sp>
        <p:nvSpPr>
          <p:cNvPr id="7" name="Slide Number Placeholder 6"/>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2224005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AECDA-A9F6-4EA3-A7CD-AC6148D169B6}" type="datetime1">
              <a:rPr lang="en-US" smtClean="0"/>
              <a:t>3/22/2020</a:t>
            </a:fld>
            <a:endParaRPr lang="en-US"/>
          </a:p>
        </p:txBody>
      </p:sp>
      <p:sp>
        <p:nvSpPr>
          <p:cNvPr id="8" name="Footer Placeholder 7"/>
          <p:cNvSpPr>
            <a:spLocks noGrp="1"/>
          </p:cNvSpPr>
          <p:nvPr>
            <p:ph type="ftr" sz="quarter" idx="11"/>
          </p:nvPr>
        </p:nvSpPr>
        <p:spPr/>
        <p:txBody>
          <a:bodyPr/>
          <a:lstStyle/>
          <a:p>
            <a:r>
              <a:rPr lang="en-US" smtClean="0"/>
              <a:t>MSc.Riyam K.Marjan</a:t>
            </a:r>
            <a:endParaRPr lang="en-US"/>
          </a:p>
        </p:txBody>
      </p:sp>
      <p:sp>
        <p:nvSpPr>
          <p:cNvPr id="9" name="Slide Number Placeholder 8"/>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127178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F34B7C-1CF6-4514-8D6C-ACBA792251E1}" type="datetime1">
              <a:rPr lang="en-US" smtClean="0"/>
              <a:t>3/22/2020</a:t>
            </a:fld>
            <a:endParaRPr lang="en-US"/>
          </a:p>
        </p:txBody>
      </p:sp>
      <p:sp>
        <p:nvSpPr>
          <p:cNvPr id="4" name="Footer Placeholder 3"/>
          <p:cNvSpPr>
            <a:spLocks noGrp="1"/>
          </p:cNvSpPr>
          <p:nvPr>
            <p:ph type="ftr" sz="quarter" idx="11"/>
          </p:nvPr>
        </p:nvSpPr>
        <p:spPr/>
        <p:txBody>
          <a:bodyPr/>
          <a:lstStyle/>
          <a:p>
            <a:r>
              <a:rPr lang="en-US" smtClean="0"/>
              <a:t>MSc.Riyam K.Marjan</a:t>
            </a:r>
            <a:endParaRPr lang="en-US"/>
          </a:p>
        </p:txBody>
      </p:sp>
      <p:sp>
        <p:nvSpPr>
          <p:cNvPr id="5" name="Slide Number Placeholder 4"/>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67970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05122-59BF-48D1-B7E1-C19938685450}" type="datetime1">
              <a:rPr lang="en-US" smtClean="0"/>
              <a:t>3/22/2020</a:t>
            </a:fld>
            <a:endParaRPr lang="en-US"/>
          </a:p>
        </p:txBody>
      </p:sp>
      <p:sp>
        <p:nvSpPr>
          <p:cNvPr id="3" name="Footer Placeholder 2"/>
          <p:cNvSpPr>
            <a:spLocks noGrp="1"/>
          </p:cNvSpPr>
          <p:nvPr>
            <p:ph type="ftr" sz="quarter" idx="11"/>
          </p:nvPr>
        </p:nvSpPr>
        <p:spPr/>
        <p:txBody>
          <a:bodyPr/>
          <a:lstStyle/>
          <a:p>
            <a:r>
              <a:rPr lang="en-US" smtClean="0"/>
              <a:t>MSc.Riyam K.Marjan</a:t>
            </a:r>
            <a:endParaRPr lang="en-US"/>
          </a:p>
        </p:txBody>
      </p:sp>
      <p:sp>
        <p:nvSpPr>
          <p:cNvPr id="4" name="Slide Number Placeholder 3"/>
          <p:cNvSpPr>
            <a:spLocks noGrp="1"/>
          </p:cNvSpPr>
          <p:nvPr>
            <p:ph type="sldNum" sz="quarter" idx="12"/>
          </p:nvPr>
        </p:nvSpPr>
        <p:spPr/>
        <p:txBody>
          <a:bodyPr/>
          <a:lstStyle/>
          <a:p>
            <a:fld id="{FEB0E0DF-3F7E-4797-8F77-24CB0551D616}" type="slidenum">
              <a:rPr lang="en-US" smtClean="0"/>
              <a:t>‹#›</a:t>
            </a:fld>
            <a:endParaRPr lang="en-US"/>
          </a:p>
        </p:txBody>
      </p:sp>
    </p:spTree>
    <p:extLst>
      <p:ext uri="{BB962C8B-B14F-4D97-AF65-F5344CB8AC3E}">
        <p14:creationId xmlns:p14="http://schemas.microsoft.com/office/powerpoint/2010/main" val="2475030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833689C-C619-4C1E-9714-BDC7166B0CE9}" type="datetime1">
              <a:rPr lang="en-US" smtClean="0"/>
              <a:t>3/22/2020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MSc.Riyam K.Marjan</a:t>
            </a:r>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EB0E0DF-3F7E-4797-8F77-24CB0551D61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992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44B0D23-7382-4162-B46E-ED93A3016516}" type="datetime1">
              <a:rPr lang="en-US" smtClean="0"/>
              <a:t>3/22/2020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MSc.Riyam K.Marjan</a:t>
            </a:r>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EB0E0DF-3F7E-4797-8F77-24CB0551D61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5774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E1C1873-73A1-4FC6-BAD3-49BB3898615E}" type="datetime1">
              <a:rPr lang="en-US" smtClean="0"/>
              <a:t>3/22/2020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smtClean="0"/>
              <a:t>MSc.Riyam K.Marjan</a:t>
            </a:r>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EB0E0DF-3F7E-4797-8F77-24CB0551D616}"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450572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hd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xml"/><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7" y="1346620"/>
            <a:ext cx="8361229" cy="2098226"/>
          </a:xfrm>
        </p:spPr>
        <p:txBody>
          <a:bodyPr/>
          <a:lstStyle/>
          <a:p>
            <a:r>
              <a:rPr lang="en-MY" b="1" dirty="0">
                <a:latin typeface="Times New Roman" panose="02020603050405020304" pitchFamily="18" charset="0"/>
                <a:cs typeface="Times New Roman" panose="02020603050405020304" pitchFamily="18" charset="0"/>
              </a:rPr>
              <a:t>Grid </a:t>
            </a:r>
            <a:r>
              <a:rPr lang="en-MY" b="1" dirty="0" smtClean="0">
                <a:latin typeface="Times New Roman" panose="02020603050405020304" pitchFamily="18" charset="0"/>
                <a:cs typeface="Times New Roman" panose="02020603050405020304" pitchFamily="18" charset="0"/>
              </a:rPr>
              <a:t>Theory</a:t>
            </a:r>
            <a:endParaRPr lang="en-US" dirty="0"/>
          </a:p>
        </p:txBody>
      </p:sp>
      <p:sp>
        <p:nvSpPr>
          <p:cNvPr id="3" name="Subtitle 2"/>
          <p:cNvSpPr>
            <a:spLocks noGrp="1"/>
          </p:cNvSpPr>
          <p:nvPr>
            <p:ph type="subTitle" idx="1"/>
          </p:nvPr>
        </p:nvSpPr>
        <p:spPr>
          <a:xfrm>
            <a:off x="1523742" y="3895772"/>
            <a:ext cx="9144000" cy="1655762"/>
          </a:xfrm>
        </p:spPr>
        <p:txBody>
          <a:bodyPr>
            <a:normAutofit/>
          </a:bodyPr>
          <a:lstStyle/>
          <a:p>
            <a:r>
              <a:rPr lang="en-US" b="1" dirty="0" err="1" smtClean="0"/>
              <a:t>Riyam</a:t>
            </a:r>
            <a:r>
              <a:rPr lang="en-US" b="1" dirty="0" smtClean="0"/>
              <a:t> </a:t>
            </a:r>
            <a:r>
              <a:rPr lang="en-US" b="1" dirty="0" err="1" smtClean="0"/>
              <a:t>k.Marjan</a:t>
            </a:r>
            <a:endParaRPr lang="en-US" b="1" dirty="0"/>
          </a:p>
          <a:p>
            <a:r>
              <a:rPr lang="en-US" b="1" dirty="0" smtClean="0"/>
              <a:t>University Of Babylon – Faculty of Information Technolog</a:t>
            </a:r>
            <a:r>
              <a:rPr lang="en-US" b="1" dirty="0"/>
              <a:t>y</a:t>
            </a:r>
          </a:p>
          <a:p>
            <a:r>
              <a:rPr lang="en-US" b="1" dirty="0"/>
              <a:t>Third Stage – </a:t>
            </a:r>
            <a:r>
              <a:rPr lang="en-US" sz="2000" b="1" dirty="0" smtClean="0"/>
              <a:t>2019-2020</a:t>
            </a:r>
            <a:endParaRPr lang="en-US" b="1" dirty="0"/>
          </a:p>
          <a:p>
            <a:endParaRPr lang="en-US" dirty="0"/>
          </a:p>
        </p:txBody>
      </p:sp>
      <p:sp>
        <p:nvSpPr>
          <p:cNvPr id="4" name="Date Placeholder 3"/>
          <p:cNvSpPr>
            <a:spLocks noGrp="1"/>
          </p:cNvSpPr>
          <p:nvPr>
            <p:ph type="dt" sz="half" idx="10"/>
          </p:nvPr>
        </p:nvSpPr>
        <p:spPr/>
        <p:txBody>
          <a:bodyPr/>
          <a:lstStyle/>
          <a:p>
            <a:fld id="{C556AF9C-B4AF-49E0-B111-A1ABC650989E}" type="datetime1">
              <a:rPr lang="en-US" smtClean="0"/>
              <a:t>3/22/2020</a:t>
            </a:fld>
            <a:endParaRPr lang="en-US"/>
          </a:p>
        </p:txBody>
      </p:sp>
      <p:sp>
        <p:nvSpPr>
          <p:cNvPr id="5" name="Footer Placeholder 4"/>
          <p:cNvSpPr>
            <a:spLocks noGrp="1"/>
          </p:cNvSpPr>
          <p:nvPr>
            <p:ph type="ftr" sz="quarter" idx="11"/>
          </p:nvPr>
        </p:nvSpPr>
        <p:spPr/>
        <p:txBody>
          <a:bodyPr/>
          <a:lstStyle/>
          <a:p>
            <a:r>
              <a:rPr lang="en-US" smtClean="0"/>
              <a:t>MSc.Riyam K.Marjan</a:t>
            </a:r>
            <a:endParaRPr lang="en-US"/>
          </a:p>
        </p:txBody>
      </p:sp>
      <p:sp>
        <p:nvSpPr>
          <p:cNvPr id="6" name="Slide Number Placeholder 5"/>
          <p:cNvSpPr>
            <a:spLocks noGrp="1"/>
          </p:cNvSpPr>
          <p:nvPr>
            <p:ph type="sldNum" sz="quarter" idx="12"/>
          </p:nvPr>
        </p:nvSpPr>
        <p:spPr/>
        <p:txBody>
          <a:bodyPr/>
          <a:lstStyle/>
          <a:p>
            <a:fld id="{FEB0E0DF-3F7E-4797-8F77-24CB0551D616}" type="slidenum">
              <a:rPr lang="en-US" smtClean="0"/>
              <a:t>1</a:t>
            </a:fld>
            <a:endParaRPr lang="en-US"/>
          </a:p>
        </p:txBody>
      </p:sp>
    </p:spTree>
    <p:extLst>
      <p:ext uri="{BB962C8B-B14F-4D97-AF65-F5344CB8AC3E}">
        <p14:creationId xmlns:p14="http://schemas.microsoft.com/office/powerpoint/2010/main" val="465930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960 grid systems</a:t>
            </a:r>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367" t="20000" r="2633" b="8409"/>
          <a:stretch/>
        </p:blipFill>
        <p:spPr bwMode="auto">
          <a:xfrm>
            <a:off x="5085831" y="1592364"/>
            <a:ext cx="5985164" cy="5237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43473" y="1700809"/>
            <a:ext cx="3742359" cy="2246769"/>
          </a:xfrm>
          <a:prstGeom prst="rect">
            <a:avLst/>
          </a:prstGeom>
        </p:spPr>
        <p:txBody>
          <a:bodyPr wrap="square">
            <a:spAutoFit/>
          </a:bodyPr>
          <a:lstStyle/>
          <a:p>
            <a:pPr algn="just"/>
            <a:r>
              <a:rPr lang="en-MY" sz="28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derived from 960 </a:t>
            </a:r>
            <a:r>
              <a:rPr lang="en-MY" sz="28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px</a:t>
            </a:r>
            <a:r>
              <a:rPr lang="en-MY" sz="28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which found to be the typical web page width for a screen resolution of 1024 </a:t>
            </a:r>
            <a:r>
              <a:rPr lang="en-MY" sz="28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px</a:t>
            </a:r>
            <a:r>
              <a:rPr lang="en-MY" sz="28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wide. </a:t>
            </a:r>
          </a:p>
        </p:txBody>
      </p:sp>
      <p:pic>
        <p:nvPicPr>
          <p:cNvPr id="6"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272996"/>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960 grid systems</a:t>
            </a:r>
          </a:p>
        </p:txBody>
      </p:sp>
      <p:sp>
        <p:nvSpPr>
          <p:cNvPr id="2" name="Rectangle 1"/>
          <p:cNvSpPr/>
          <p:nvPr/>
        </p:nvSpPr>
        <p:spPr>
          <a:xfrm>
            <a:off x="1343473" y="1700809"/>
            <a:ext cx="2520280" cy="4401205"/>
          </a:xfrm>
          <a:prstGeom prst="rect">
            <a:avLst/>
          </a:prstGeom>
        </p:spPr>
        <p:txBody>
          <a:bodyPr wrap="square">
            <a:spAutoFit/>
          </a:bodyPr>
          <a:lstStyle/>
          <a:p>
            <a:r>
              <a:rPr lang="en-MY" sz="2000" dirty="0">
                <a:solidFill>
                  <a:schemeClr val="tx2"/>
                </a:solidFill>
                <a:latin typeface="Times New Roman" panose="02020603050405020304" pitchFamily="18" charset="0"/>
                <a:cs typeface="Times New Roman" panose="02020603050405020304" pitchFamily="18" charset="0"/>
              </a:rPr>
              <a:t>take your typical 960 pixel width layout and divide 960 by 1.618. You’ll get about 594, which is the width of your main content column. To get the width of your side bar, subtract 594 from 960 and you get 366. Put it all together and you have a two column layout with widths of the golden ratio.</a:t>
            </a:r>
          </a:p>
        </p:txBody>
      </p:sp>
      <p:pic>
        <p:nvPicPr>
          <p:cNvPr id="27650" name="Picture 2" descr="http://uxmovement.com/wp-content/uploads/2010/10/wid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3" y="1700808"/>
            <a:ext cx="7039645" cy="48192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09891"/>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960 grid systems</a:t>
            </a:r>
          </a:p>
        </p:txBody>
      </p:sp>
      <p:sp>
        <p:nvSpPr>
          <p:cNvPr id="2" name="Rectangle 1"/>
          <p:cNvSpPr/>
          <p:nvPr/>
        </p:nvSpPr>
        <p:spPr>
          <a:xfrm>
            <a:off x="1343473" y="1700809"/>
            <a:ext cx="2520280" cy="4524315"/>
          </a:xfrm>
          <a:prstGeom prst="rect">
            <a:avLst/>
          </a:prstGeom>
        </p:spPr>
        <p:txBody>
          <a:bodyPr wrap="square">
            <a:spAutoFit/>
          </a:bodyPr>
          <a:lstStyle/>
          <a:p>
            <a:r>
              <a:rPr lang="en-MY" dirty="0">
                <a:solidFill>
                  <a:schemeClr val="tx2"/>
                </a:solidFill>
                <a:latin typeface="Times New Roman" panose="02020603050405020304" pitchFamily="18" charset="0"/>
                <a:cs typeface="Times New Roman" panose="02020603050405020304" pitchFamily="18" charset="0"/>
              </a:rPr>
              <a:t>you can also apply the golden ratio to the height of your website, assuming your page has a fixed height. For example, take the height of 760 pixels and divide that by 1.618, and you get about 470 pixels, which is the height of your main content area. Take 470 away from 760 and you end up with 290 pixels, which is the height of your bottom bar.</a:t>
            </a:r>
          </a:p>
        </p:txBody>
      </p:sp>
      <p:pic>
        <p:nvPicPr>
          <p:cNvPr id="29698" name="Picture 2" descr="http://uxmovement.com/wp-content/uploads/2010/10/he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380" y="1648072"/>
            <a:ext cx="6956165" cy="4854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9233"/>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The role of third</a:t>
            </a:r>
          </a:p>
        </p:txBody>
      </p:sp>
      <p:sp>
        <p:nvSpPr>
          <p:cNvPr id="2" name="Rectangle 1"/>
          <p:cNvSpPr/>
          <p:nvPr/>
        </p:nvSpPr>
        <p:spPr>
          <a:xfrm>
            <a:off x="2639617" y="1628801"/>
            <a:ext cx="7896097" cy="4031873"/>
          </a:xfrm>
          <a:prstGeom prst="rect">
            <a:avLst/>
          </a:prstGeom>
        </p:spPr>
        <p:txBody>
          <a:bodyPr wrap="square">
            <a:spAutoFit/>
          </a:bodyPr>
          <a:lstStyle/>
          <a:p>
            <a:pPr algn="just"/>
            <a:r>
              <a:rPr lang="en-MY" sz="3200" dirty="0">
                <a:solidFill>
                  <a:schemeClr val="tx2"/>
                </a:solidFill>
                <a:latin typeface="Times New Roman" panose="02020603050405020304" pitchFamily="18" charset="0"/>
                <a:cs typeface="Times New Roman" panose="02020603050405020304" pitchFamily="18" charset="0"/>
              </a:rPr>
              <a:t>according to the rule of thirds, the vertices of those lines (where the lines cross) are the ideal placement for points of interest. People scanning the page are more likely to notice things placed near the points, and the division is comfortable to view. More complex design is possible by breaking down those thirds into further thirds.</a:t>
            </a:r>
          </a:p>
        </p:txBody>
      </p:sp>
      <p:pic>
        <p:nvPicPr>
          <p:cNvPr id="4" name="Picture 2" descr="C:\Users\User\AppData\Local\Microsoft\Windows\INetCache\IE\35Y08WM8\Agt_home[1].png">
            <a:hlinkClick r:id="rId3" action="ppaction://hlinksldjump"/>
          </p:cNvPr>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12196"/>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The role of third</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22" t="17708" r="27823" b="8409"/>
          <a:stretch/>
        </p:blipFill>
        <p:spPr bwMode="auto">
          <a:xfrm>
            <a:off x="1847529" y="1556792"/>
            <a:ext cx="8911853"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662109"/>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Fibonacci Sequences</a:t>
            </a:r>
          </a:p>
        </p:txBody>
      </p:sp>
      <p:pic>
        <p:nvPicPr>
          <p:cNvPr id="24578" name="Picture 2" descr="http://media02.hongkiat.com/golden-ratio-in-moden-designs/fibonacci-ti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9" y="1785832"/>
            <a:ext cx="8169831" cy="50689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693912"/>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Fibonacci Sequences</a:t>
            </a:r>
          </a:p>
        </p:txBody>
      </p:sp>
      <p:sp>
        <p:nvSpPr>
          <p:cNvPr id="2" name="Rectangle 1"/>
          <p:cNvSpPr/>
          <p:nvPr/>
        </p:nvSpPr>
        <p:spPr>
          <a:xfrm>
            <a:off x="2567609" y="1700808"/>
            <a:ext cx="7499451" cy="3539430"/>
          </a:xfrm>
          <a:prstGeom prst="rect">
            <a:avLst/>
          </a:prstGeom>
        </p:spPr>
        <p:txBody>
          <a:bodyPr wrap="square">
            <a:spAutoFit/>
          </a:bodyPr>
          <a:lstStyle/>
          <a:p>
            <a:pPr algn="just"/>
            <a:r>
              <a:rPr lang="en-MY" sz="3200" dirty="0">
                <a:solidFill>
                  <a:schemeClr val="tx2"/>
                </a:solidFill>
                <a:latin typeface="Times New Roman" panose="02020603050405020304" pitchFamily="18" charset="0"/>
                <a:cs typeface="Times New Roman" panose="02020603050405020304" pitchFamily="18" charset="0"/>
              </a:rPr>
              <a:t>The spirals have been used in artwork for as long as the numbers and ratios themselves. The theory is that areas of negative space and visual interested should fit within the spiral. Within this graceful layout, as with the rule of thirds, the eye is naturally drawn to the centre of the spiral to look for details.</a:t>
            </a:r>
          </a:p>
        </p:txBody>
      </p:sp>
      <p:pic>
        <p:nvPicPr>
          <p:cNvPr id="4" name="Picture 2" descr="C:\Users\User\AppData\Local\Microsoft\Windows\INetCache\IE\35Y08WM8\Agt_home[1].png">
            <a:hlinkClick r:id="rId3" action="ppaction://hlinksldjump"/>
          </p:cNvPr>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09718"/>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Fibonacci Sequences</a:t>
            </a:r>
          </a:p>
        </p:txBody>
      </p:sp>
      <p:pic>
        <p:nvPicPr>
          <p:cNvPr id="3" name="Nature by Numbers - YouTub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8374" y="1761782"/>
            <a:ext cx="7624847" cy="4288976"/>
          </a:xfrm>
          <a:prstGeom prst="rect">
            <a:avLst/>
          </a:prstGeom>
        </p:spPr>
      </p:pic>
      <p:pic>
        <p:nvPicPr>
          <p:cNvPr id="4" name="Picture 2" descr="C:\Users\User\AppData\Local\Microsoft\Windows\INetCache\IE\35Y08WM8\Agt_home[1].png">
            <a:hlinkClick r:id="rId6" action="ppaction://hlinksldjump"/>
          </p:cNvPr>
          <p:cNvPicPr>
            <a:picLocks noChangeAspect="1" noChangeArrowheads="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14305"/>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Fibonacci Sequences</a:t>
            </a:r>
          </a:p>
        </p:txBody>
      </p:sp>
      <p:pic>
        <p:nvPicPr>
          <p:cNvPr id="25602" name="Picture 2" descr="http://media02.hongkiat.com/golden-ratio-in-moden-designs/index2_clip_image0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628801"/>
            <a:ext cx="8648079" cy="51395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26867"/>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t>Grid Theory: Fibonacci Sequences</a:t>
            </a:r>
          </a:p>
        </p:txBody>
      </p:sp>
      <p:pic>
        <p:nvPicPr>
          <p:cNvPr id="26626" name="Picture 2" descr="http://media02.hongkiat.com/golden-ratio-in-moden-designs/hkdc-twitter-gr-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882" y="1700808"/>
            <a:ext cx="8558138" cy="4680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86736"/>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a:t>
            </a:r>
          </a:p>
        </p:txBody>
      </p:sp>
      <p:sp>
        <p:nvSpPr>
          <p:cNvPr id="2" name="Rectangle 1"/>
          <p:cNvSpPr/>
          <p:nvPr/>
        </p:nvSpPr>
        <p:spPr>
          <a:xfrm>
            <a:off x="2365882" y="1720840"/>
            <a:ext cx="8410638" cy="3539430"/>
          </a:xfrm>
          <a:prstGeom prst="rect">
            <a:avLst/>
          </a:prstGeom>
        </p:spPr>
        <p:txBody>
          <a:bodyPr wrap="square">
            <a:spAutoFit/>
          </a:bodyPr>
          <a:lstStyle/>
          <a:p>
            <a:pPr marL="457200" indent="-457200" algn="just">
              <a:buFont typeface="Arial" panose="020B0604020202020204" pitchFamily="34" charset="0"/>
              <a:buChar char="•"/>
            </a:pPr>
            <a:r>
              <a:rPr lang="en-MY" sz="2800" dirty="0">
                <a:latin typeface="Times New Roman" panose="02020603050405020304" pitchFamily="18" charset="0"/>
                <a:cs typeface="Times New Roman" panose="02020603050405020304" pitchFamily="18" charset="0"/>
              </a:rPr>
              <a:t>The concept of </a:t>
            </a:r>
            <a:r>
              <a:rPr lang="en-MY" sz="2800" dirty="0">
                <a:solidFill>
                  <a:srgbClr val="FF0000"/>
                </a:solidFill>
                <a:latin typeface="Times New Roman" panose="02020603050405020304" pitchFamily="18" charset="0"/>
                <a:cs typeface="Times New Roman" panose="02020603050405020304" pitchFamily="18" charset="0"/>
              </a:rPr>
              <a:t>dividing the elements of a composition</a:t>
            </a:r>
            <a:r>
              <a:rPr lang="en-MY" sz="2800" dirty="0">
                <a:latin typeface="Times New Roman" panose="02020603050405020304" pitchFamily="18" charset="0"/>
                <a:cs typeface="Times New Roman" panose="02020603050405020304" pitchFamily="18" charset="0"/>
              </a:rPr>
              <a:t> extends back to the mathematical ideas </a:t>
            </a:r>
            <a:r>
              <a:rPr lang="en-MY" sz="2800" dirty="0">
                <a:solidFill>
                  <a:srgbClr val="FF0000"/>
                </a:solidFill>
                <a:latin typeface="Times New Roman" panose="02020603050405020304" pitchFamily="18" charset="0"/>
                <a:cs typeface="Times New Roman" panose="02020603050405020304" pitchFamily="18" charset="0"/>
              </a:rPr>
              <a:t>established by Pythagoras </a:t>
            </a:r>
            <a:r>
              <a:rPr lang="en-MY" sz="2800" dirty="0">
                <a:latin typeface="Times New Roman" panose="02020603050405020304" pitchFamily="18" charset="0"/>
                <a:cs typeface="Times New Roman" panose="02020603050405020304" pitchFamily="18" charset="0"/>
              </a:rPr>
              <a:t>and his followers, who defined numbers as ratios rather than single units.</a:t>
            </a:r>
          </a:p>
          <a:p>
            <a:pPr algn="just"/>
            <a:endParaRPr lang="en-MY"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MY" sz="2800" dirty="0">
                <a:latin typeface="Times New Roman" panose="02020603050405020304" pitchFamily="18" charset="0"/>
                <a:cs typeface="Times New Roman" panose="02020603050405020304" pitchFamily="18" charset="0"/>
              </a:rPr>
              <a:t>Many art historians credit Dutch painter </a:t>
            </a:r>
            <a:r>
              <a:rPr lang="en-MY" sz="2800" dirty="0">
                <a:solidFill>
                  <a:srgbClr val="FF0000"/>
                </a:solidFill>
                <a:latin typeface="Times New Roman" panose="02020603050405020304" pitchFamily="18" charset="0"/>
                <a:cs typeface="Times New Roman" panose="02020603050405020304" pitchFamily="18" charset="0"/>
              </a:rPr>
              <a:t>Piet Mondrian</a:t>
            </a:r>
            <a:r>
              <a:rPr lang="en-MY" sz="2800" dirty="0">
                <a:latin typeface="Times New Roman" panose="02020603050405020304" pitchFamily="18" charset="0"/>
                <a:cs typeface="Times New Roman" panose="02020603050405020304" pitchFamily="18" charset="0"/>
              </a:rPr>
              <a:t> </a:t>
            </a:r>
            <a:r>
              <a:rPr lang="en-MY" sz="2800" dirty="0">
                <a:solidFill>
                  <a:srgbClr val="FF0000"/>
                </a:solidFill>
                <a:latin typeface="Times New Roman" panose="02020603050405020304" pitchFamily="18" charset="0"/>
                <a:cs typeface="Times New Roman" panose="02020603050405020304" pitchFamily="18" charset="0"/>
              </a:rPr>
              <a:t>as the father of graphic design </a:t>
            </a:r>
            <a:r>
              <a:rPr lang="en-MY" sz="2800" dirty="0">
                <a:latin typeface="Times New Roman" panose="02020603050405020304" pitchFamily="18" charset="0"/>
                <a:cs typeface="Times New Roman" panose="02020603050405020304" pitchFamily="18" charset="0"/>
              </a:rPr>
              <a:t>for his sophisticated use of grids.</a:t>
            </a:r>
          </a:p>
        </p:txBody>
      </p:sp>
      <p:pic>
        <p:nvPicPr>
          <p:cNvPr id="4" name="Picture 2" descr="C:\Users\User\AppData\Local\Microsoft\Windows\INetCache\IE\35Y08WM8\Agt_home[1].png">
            <a:hlinkClick r:id="rId3" action="ppaction://hlinksldjump"/>
          </p:cNvPr>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942590"/>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Fibonacci Sequences</a:t>
            </a:r>
          </a:p>
        </p:txBody>
      </p:sp>
      <p:pic>
        <p:nvPicPr>
          <p:cNvPr id="1026" name="Picture 2" descr="screen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700808"/>
            <a:ext cx="8346378" cy="460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443862"/>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Layout models: left-column navigation</a:t>
            </a:r>
          </a:p>
        </p:txBody>
      </p:sp>
      <p:pic>
        <p:nvPicPr>
          <p:cNvPr id="2054" name="Picture 6" descr="http://social-media-university-global.org/wp-content/uploads/2010/03/Groups-left-na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638" y="1628801"/>
            <a:ext cx="2744455" cy="504055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962598" y="1630744"/>
            <a:ext cx="5003105" cy="4154984"/>
          </a:xfrm>
          <a:prstGeom prst="rect">
            <a:avLst/>
          </a:prstGeom>
        </p:spPr>
        <p:txBody>
          <a:bodyPr wrap="square">
            <a:spAutoFit/>
          </a:bodyPr>
          <a:lstStyle/>
          <a:p>
            <a:r>
              <a:rPr lang="en-MY" sz="2400" b="1" dirty="0">
                <a:solidFill>
                  <a:srgbClr val="FF0000"/>
                </a:solidFill>
                <a:latin typeface="Times New Roman" panose="02020603050405020304" pitchFamily="18" charset="0"/>
                <a:cs typeface="Times New Roman" panose="02020603050405020304" pitchFamily="18" charset="0"/>
              </a:rPr>
              <a:t>Considerations are:</a:t>
            </a:r>
          </a:p>
          <a:p>
            <a:r>
              <a:rPr lang="en-MY" sz="2400" b="1" dirty="0">
                <a:solidFill>
                  <a:schemeClr val="tx2"/>
                </a:solidFill>
                <a:latin typeface="Times New Roman" panose="02020603050405020304" pitchFamily="18" charset="0"/>
                <a:cs typeface="Times New Roman" panose="02020603050405020304" pitchFamily="18" charset="0"/>
              </a:rPr>
              <a:t>1- for some reasons, a layout featuring left- column navigation is a safe choice for any project.</a:t>
            </a:r>
          </a:p>
          <a:p>
            <a:endParaRPr lang="en-MY" sz="2400" b="1" dirty="0">
              <a:solidFill>
                <a:schemeClr val="tx2"/>
              </a:solidFill>
              <a:latin typeface="Times New Roman" panose="02020603050405020304" pitchFamily="18" charset="0"/>
              <a:cs typeface="Times New Roman" panose="02020603050405020304" pitchFamily="18" charset="0"/>
            </a:endParaRPr>
          </a:p>
          <a:p>
            <a:r>
              <a:rPr lang="en-MY" sz="2400" b="1" dirty="0">
                <a:solidFill>
                  <a:schemeClr val="tx2"/>
                </a:solidFill>
                <a:latin typeface="Times New Roman" panose="02020603050405020304" pitchFamily="18" charset="0"/>
                <a:cs typeface="Times New Roman" panose="02020603050405020304" pitchFamily="18" charset="0"/>
              </a:rPr>
              <a:t>2-the downside to sites that use left-column navigation is that they can lack creativity. They’ve been done so many times, and in so many ways, that they tend to look the same.</a:t>
            </a:r>
          </a:p>
          <a:p>
            <a:endParaRPr lang="en-MY" sz="2400" b="1" dirty="0">
              <a:solidFill>
                <a:schemeClr val="tx2"/>
              </a:solidFill>
              <a:latin typeface="Times New Roman" panose="02020603050405020304" pitchFamily="18" charset="0"/>
              <a:cs typeface="Times New Roman" panose="02020603050405020304" pitchFamily="18" charset="0"/>
            </a:endParaRPr>
          </a:p>
        </p:txBody>
      </p:sp>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96737"/>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Layout models: right-column navigation</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927" t="25670" r="20185" b="14062"/>
          <a:stretch/>
        </p:blipFill>
        <p:spPr bwMode="auto">
          <a:xfrm>
            <a:off x="8415632" y="1445314"/>
            <a:ext cx="3165669" cy="4143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41776" y="1445314"/>
            <a:ext cx="6110408" cy="2862322"/>
          </a:xfrm>
          <a:prstGeom prst="rect">
            <a:avLst/>
          </a:prstGeom>
          <a:solidFill>
            <a:schemeClr val="accent3"/>
          </a:solidFill>
        </p:spPr>
        <p:txBody>
          <a:bodyPr wrap="square">
            <a:spAutoFit/>
          </a:bodyPr>
          <a:lstStyle/>
          <a:p>
            <a:r>
              <a:rPr lang="en-MY" sz="2000" b="1" dirty="0">
                <a:solidFill>
                  <a:schemeClr val="bg1"/>
                </a:solidFill>
                <a:latin typeface="Times New Roman" panose="02020603050405020304" pitchFamily="18" charset="0"/>
                <a:cs typeface="Times New Roman" panose="02020603050405020304" pitchFamily="18" charset="0"/>
              </a:rPr>
              <a:t>Considerations are:</a:t>
            </a:r>
          </a:p>
          <a:p>
            <a:r>
              <a:rPr lang="en-MY" sz="2000" b="1" dirty="0">
                <a:solidFill>
                  <a:schemeClr val="bg1"/>
                </a:solidFill>
                <a:latin typeface="Times New Roman" panose="02020603050405020304" pitchFamily="18" charset="0"/>
                <a:cs typeface="Times New Roman" panose="02020603050405020304" pitchFamily="18" charset="0"/>
              </a:rPr>
              <a:t>1- left-column navigation is familiar and more standard, but that’s not always the number one priority in designing a new site.</a:t>
            </a:r>
          </a:p>
          <a:p>
            <a:endParaRPr lang="en-MY" sz="2000" b="1" dirty="0">
              <a:solidFill>
                <a:schemeClr val="bg1"/>
              </a:solidFill>
              <a:latin typeface="Times New Roman" panose="02020603050405020304" pitchFamily="18" charset="0"/>
              <a:cs typeface="Times New Roman" panose="02020603050405020304" pitchFamily="18" charset="0"/>
            </a:endParaRPr>
          </a:p>
          <a:p>
            <a:r>
              <a:rPr lang="en-MY" sz="2000" b="1" dirty="0">
                <a:solidFill>
                  <a:schemeClr val="bg1"/>
                </a:solidFill>
                <a:latin typeface="Times New Roman" panose="02020603050405020304" pitchFamily="18" charset="0"/>
                <a:cs typeface="Times New Roman" panose="02020603050405020304" pitchFamily="18" charset="0"/>
              </a:rPr>
              <a:t>2- cursor tends to hover on the right side of the browser window anyway—so you can be closer to the scrollbar.</a:t>
            </a:r>
          </a:p>
          <a:p>
            <a:endParaRPr lang="en-MY" sz="2000" b="1" dirty="0">
              <a:solidFill>
                <a:schemeClr val="bg1"/>
              </a:solidFill>
              <a:latin typeface="Times New Roman" panose="02020603050405020304" pitchFamily="18" charset="0"/>
              <a:cs typeface="Times New Roman" panose="02020603050405020304" pitchFamily="18" charset="0"/>
            </a:endParaRPr>
          </a:p>
        </p:txBody>
      </p:sp>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428524"/>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Layout models: right-column navigation</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072" t="11607" r="18176" b="22321"/>
          <a:stretch/>
        </p:blipFill>
        <p:spPr bwMode="auto">
          <a:xfrm>
            <a:off x="2025368" y="1772816"/>
            <a:ext cx="8850858" cy="5157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986824"/>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Layout models: three-column navigation</a:t>
            </a:r>
          </a:p>
        </p:txBody>
      </p:sp>
      <p:sp>
        <p:nvSpPr>
          <p:cNvPr id="2" name="Rectangle 1"/>
          <p:cNvSpPr/>
          <p:nvPr/>
        </p:nvSpPr>
        <p:spPr>
          <a:xfrm>
            <a:off x="1271464" y="1829130"/>
            <a:ext cx="3168352" cy="3785652"/>
          </a:xfrm>
          <a:prstGeom prst="rect">
            <a:avLst/>
          </a:prstGeom>
        </p:spPr>
        <p:txBody>
          <a:bodyPr wrap="square">
            <a:spAutoFit/>
          </a:bodyPr>
          <a:lstStyle/>
          <a:p>
            <a:r>
              <a:rPr lang="en-MY" sz="2000" b="1" dirty="0">
                <a:solidFill>
                  <a:srgbClr val="FF0000"/>
                </a:solidFill>
                <a:latin typeface="Times New Roman" panose="02020603050405020304" pitchFamily="18" charset="0"/>
                <a:cs typeface="Times New Roman" panose="02020603050405020304" pitchFamily="18" charset="0"/>
              </a:rPr>
              <a:t>Considerations</a:t>
            </a:r>
            <a:r>
              <a:rPr lang="en-MY" sz="2000" b="1" dirty="0">
                <a:solidFill>
                  <a:schemeClr val="tx2"/>
                </a:solidFill>
                <a:latin typeface="Times New Roman" panose="02020603050405020304" pitchFamily="18" charset="0"/>
                <a:cs typeface="Times New Roman" panose="02020603050405020304" pitchFamily="18" charset="0"/>
              </a:rPr>
              <a:t> </a:t>
            </a:r>
            <a:r>
              <a:rPr lang="en-MY" sz="2000" b="1" dirty="0">
                <a:solidFill>
                  <a:srgbClr val="FF0000"/>
                </a:solidFill>
                <a:latin typeface="Times New Roman" panose="02020603050405020304" pitchFamily="18" charset="0"/>
                <a:cs typeface="Times New Roman" panose="02020603050405020304" pitchFamily="18" charset="0"/>
              </a:rPr>
              <a:t>are:</a:t>
            </a:r>
          </a:p>
          <a:p>
            <a:endParaRPr lang="en-MY" sz="2000" b="1" dirty="0">
              <a:solidFill>
                <a:srgbClr val="FF0000"/>
              </a:solidFill>
              <a:latin typeface="Times New Roman" panose="02020603050405020304" pitchFamily="18" charset="0"/>
              <a:cs typeface="Times New Roman" panose="02020603050405020304" pitchFamily="18" charset="0"/>
            </a:endParaRPr>
          </a:p>
          <a:p>
            <a:r>
              <a:rPr lang="en-MY" sz="2000" b="1" dirty="0">
                <a:solidFill>
                  <a:schemeClr val="tx2"/>
                </a:solidFill>
                <a:latin typeface="Times New Roman" panose="02020603050405020304" pitchFamily="18" charset="0"/>
                <a:cs typeface="Times New Roman" panose="02020603050405020304" pitchFamily="18" charset="0"/>
              </a:rPr>
              <a:t>1- necessary on pages that</a:t>
            </a:r>
          </a:p>
          <a:p>
            <a:r>
              <a:rPr lang="en-MY" sz="2000" b="1" dirty="0">
                <a:solidFill>
                  <a:schemeClr val="tx2"/>
                </a:solidFill>
                <a:latin typeface="Times New Roman" panose="02020603050405020304" pitchFamily="18" charset="0"/>
                <a:cs typeface="Times New Roman" panose="02020603050405020304" pitchFamily="18" charset="0"/>
              </a:rPr>
              <a:t>have several navigations, short bits of content, or advertising to display</a:t>
            </a:r>
          </a:p>
          <a:p>
            <a:endParaRPr lang="en-MY" sz="2000" b="1" dirty="0">
              <a:solidFill>
                <a:schemeClr val="tx2"/>
              </a:solidFill>
              <a:latin typeface="Times New Roman" panose="02020603050405020304" pitchFamily="18" charset="0"/>
              <a:cs typeface="Times New Roman" panose="02020603050405020304" pitchFamily="18" charset="0"/>
            </a:endParaRPr>
          </a:p>
          <a:p>
            <a:r>
              <a:rPr lang="en-MY" sz="2000" b="1" dirty="0">
                <a:solidFill>
                  <a:schemeClr val="tx2"/>
                </a:solidFill>
                <a:latin typeface="Times New Roman" panose="02020603050405020304" pitchFamily="18" charset="0"/>
                <a:cs typeface="Times New Roman" panose="02020603050405020304" pitchFamily="18" charset="0"/>
              </a:rPr>
              <a:t>2- it’s important to remember that whitespace is essential to promote eye movement.</a:t>
            </a:r>
          </a:p>
          <a:p>
            <a:endParaRPr lang="en-MY" sz="2000" b="1" dirty="0">
              <a:solidFill>
                <a:schemeClr val="tx2"/>
              </a:solidFill>
              <a:latin typeface="Times New Roman" panose="02020603050405020304" pitchFamily="18" charset="0"/>
              <a:cs typeface="Times New Roman" panose="02020603050405020304" pitchFamily="18" charset="0"/>
            </a:endParaRPr>
          </a:p>
        </p:txBody>
      </p:sp>
      <p:pic>
        <p:nvPicPr>
          <p:cNvPr id="1026" name="Picture 2" descr="http://www.12leaves.com/images/detailed/0/3-column-hp-f3nf.jpg"/>
          <p:cNvPicPr>
            <a:picLocks noChangeAspect="1" noChangeArrowheads="1"/>
          </p:cNvPicPr>
          <p:nvPr/>
        </p:nvPicPr>
        <p:blipFill rotWithShape="1">
          <a:blip r:embed="rId3">
            <a:extLst>
              <a:ext uri="{28A0092B-C50C-407E-A947-70E740481C1C}">
                <a14:useLocalDpi xmlns:a14="http://schemas.microsoft.com/office/drawing/2010/main" val="0"/>
              </a:ext>
            </a:extLst>
          </a:blip>
          <a:srcRect t="8935"/>
          <a:stretch/>
        </p:blipFill>
        <p:spPr bwMode="auto">
          <a:xfrm>
            <a:off x="5863033" y="1255886"/>
            <a:ext cx="6012043" cy="4932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32537"/>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Layout models: outside the box</a:t>
            </a:r>
          </a:p>
        </p:txBody>
      </p:sp>
      <p:pic>
        <p:nvPicPr>
          <p:cNvPr id="2050" name="Picture 2" descr="http://blogs.msdn.com/photos/craigrow/images/546596/622x480.aspx"/>
          <p:cNvPicPr>
            <a:picLocks noChangeAspect="1" noChangeArrowheads="1"/>
          </p:cNvPicPr>
          <p:nvPr/>
        </p:nvPicPr>
        <p:blipFill rotWithShape="1">
          <a:blip r:embed="rId3">
            <a:extLst>
              <a:ext uri="{28A0092B-C50C-407E-A947-70E740481C1C}">
                <a14:useLocalDpi xmlns:a14="http://schemas.microsoft.com/office/drawing/2010/main" val="0"/>
              </a:ext>
            </a:extLst>
          </a:blip>
          <a:srcRect l="26289" t="11914" r="25735" b="20844"/>
          <a:stretch/>
        </p:blipFill>
        <p:spPr bwMode="auto">
          <a:xfrm>
            <a:off x="2135560" y="1628800"/>
            <a:ext cx="5242568" cy="47258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bwMode="auto">
          <a:xfrm flipV="1">
            <a:off x="3647728" y="1916832"/>
            <a:ext cx="0" cy="1656184"/>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5" name="Straight Connector 4"/>
          <p:cNvCxnSpPr/>
          <p:nvPr/>
        </p:nvCxnSpPr>
        <p:spPr bwMode="auto">
          <a:xfrm>
            <a:off x="3647728" y="1916832"/>
            <a:ext cx="2664296" cy="2376264"/>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bwMode="auto">
          <a:xfrm flipH="1">
            <a:off x="3647728" y="4293096"/>
            <a:ext cx="2664296" cy="0"/>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bwMode="auto">
          <a:xfrm flipV="1">
            <a:off x="3647728" y="2852936"/>
            <a:ext cx="1944216" cy="1440160"/>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pic>
        <p:nvPicPr>
          <p:cNvPr id="2052" name="Picture 4" descr="http://www.tipsfgm.co.uk/wp-content/uploads/2015/06/thinking-outside-the-box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418" y="1628800"/>
            <a:ext cx="3727473"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User\AppData\Local\Microsoft\Windows\INetCache\IE\35Y08WM8\Agt_home[1].png">
            <a:hlinkClick r:id="rId5" action="ppaction://hlinksldjump"/>
          </p:cNvPr>
          <p:cNvPicPr>
            <a:picLocks noChangeAspect="1" noChangeArrowheads="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45351"/>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t>Layout models: outside the box</a:t>
            </a:r>
          </a:p>
        </p:txBody>
      </p:sp>
      <p:sp>
        <p:nvSpPr>
          <p:cNvPr id="2" name="Rectangle 1"/>
          <p:cNvSpPr/>
          <p:nvPr/>
        </p:nvSpPr>
        <p:spPr>
          <a:xfrm>
            <a:off x="2339279" y="1772816"/>
            <a:ext cx="7285113" cy="369332"/>
          </a:xfrm>
          <a:prstGeom prst="rect">
            <a:avLst/>
          </a:prstGeom>
        </p:spPr>
        <p:txBody>
          <a:bodyPr wrap="square">
            <a:spAutoFit/>
          </a:bodyPr>
          <a:lstStyle/>
          <a:p>
            <a:r>
              <a:rPr lang="de-DE" dirty="0">
                <a:solidFill>
                  <a:srgbClr val="C00000"/>
                </a:solidFill>
                <a:latin typeface="+mj-lt"/>
              </a:rPr>
              <a:t>CSS Zen Garden at http://www.csszengarden.com/</a:t>
            </a:r>
          </a:p>
        </p:txBody>
      </p:sp>
      <p:sp>
        <p:nvSpPr>
          <p:cNvPr id="4" name="Rectangle 3"/>
          <p:cNvSpPr/>
          <p:nvPr/>
        </p:nvSpPr>
        <p:spPr>
          <a:xfrm>
            <a:off x="2351584" y="2276872"/>
            <a:ext cx="4333238" cy="369332"/>
          </a:xfrm>
          <a:prstGeom prst="rect">
            <a:avLst/>
          </a:prstGeom>
        </p:spPr>
        <p:txBody>
          <a:bodyPr wrap="none">
            <a:spAutoFit/>
          </a:bodyPr>
          <a:lstStyle/>
          <a:p>
            <a:r>
              <a:rPr lang="en-MY" dirty="0">
                <a:solidFill>
                  <a:srgbClr val="C00000"/>
                </a:solidFill>
                <a:latin typeface="+mj-lt"/>
              </a:rPr>
              <a:t>CSS Beauty at http://www.cssbeauty.com/</a:t>
            </a:r>
          </a:p>
        </p:txBody>
      </p:sp>
      <p:sp>
        <p:nvSpPr>
          <p:cNvPr id="7" name="Rectangle 6"/>
          <p:cNvSpPr/>
          <p:nvPr/>
        </p:nvSpPr>
        <p:spPr>
          <a:xfrm>
            <a:off x="2351584" y="2771636"/>
            <a:ext cx="3459088" cy="369332"/>
          </a:xfrm>
          <a:prstGeom prst="rect">
            <a:avLst/>
          </a:prstGeom>
        </p:spPr>
        <p:txBody>
          <a:bodyPr wrap="none">
            <a:spAutoFit/>
          </a:bodyPr>
          <a:lstStyle/>
          <a:p>
            <a:r>
              <a:rPr lang="en-MY" dirty="0">
                <a:solidFill>
                  <a:srgbClr val="C00000"/>
                </a:solidFill>
                <a:latin typeface="+mj-lt"/>
              </a:rPr>
              <a:t>CSS Vault at http://cssvault.com/</a:t>
            </a:r>
          </a:p>
        </p:txBody>
      </p:sp>
      <p:sp>
        <p:nvSpPr>
          <p:cNvPr id="11" name="Rectangle 10"/>
          <p:cNvSpPr/>
          <p:nvPr/>
        </p:nvSpPr>
        <p:spPr>
          <a:xfrm>
            <a:off x="2351584" y="3284984"/>
            <a:ext cx="8424936" cy="369332"/>
          </a:xfrm>
          <a:prstGeom prst="rect">
            <a:avLst/>
          </a:prstGeom>
        </p:spPr>
        <p:txBody>
          <a:bodyPr wrap="square">
            <a:spAutoFit/>
          </a:bodyPr>
          <a:lstStyle/>
          <a:p>
            <a:r>
              <a:rPr lang="en-MY" dirty="0">
                <a:solidFill>
                  <a:srgbClr val="C00000"/>
                </a:solidFill>
                <a:latin typeface="+mj-lt"/>
              </a:rPr>
              <a:t>Design Interact Site of the Week at http://www.designinteract.com/sow/</a:t>
            </a:r>
          </a:p>
        </p:txBody>
      </p:sp>
      <p:pic>
        <p:nvPicPr>
          <p:cNvPr id="9" name="Picture 2" descr="C:\Users\User\AppData\Local\Microsoft\Windows\INetCache\IE\35Y08WM8\Agt_home[1].png">
            <a:hlinkClick r:id="rId3" action="ppaction://hlinksldjump"/>
          </p:cNvPr>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622103"/>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9253" y="2339787"/>
            <a:ext cx="3465841" cy="1485900"/>
          </a:xfrm>
        </p:spPr>
        <p:txBody>
          <a:bodyPr/>
          <a:lstStyle/>
          <a:p>
            <a:r>
              <a:rPr lang="en-US" dirty="0" smtClean="0"/>
              <a:t>Thank you</a:t>
            </a:r>
            <a:endParaRPr lang="en-US" dirty="0"/>
          </a:p>
        </p:txBody>
      </p:sp>
      <p:sp>
        <p:nvSpPr>
          <p:cNvPr id="4" name="Date Placeholder 3"/>
          <p:cNvSpPr>
            <a:spLocks noGrp="1"/>
          </p:cNvSpPr>
          <p:nvPr>
            <p:ph type="dt" sz="half" idx="10"/>
          </p:nvPr>
        </p:nvSpPr>
        <p:spPr/>
        <p:txBody>
          <a:bodyPr/>
          <a:lstStyle/>
          <a:p>
            <a:fld id="{0E7B3B62-59DA-4878-A289-384F4CF9A7DB}" type="datetime1">
              <a:rPr lang="en-US" smtClean="0"/>
              <a:t>3/22/2020</a:t>
            </a:fld>
            <a:endParaRPr lang="en-US"/>
          </a:p>
        </p:txBody>
      </p:sp>
      <p:sp>
        <p:nvSpPr>
          <p:cNvPr id="5" name="Footer Placeholder 4"/>
          <p:cNvSpPr>
            <a:spLocks noGrp="1"/>
          </p:cNvSpPr>
          <p:nvPr>
            <p:ph type="ftr" sz="quarter" idx="11"/>
          </p:nvPr>
        </p:nvSpPr>
        <p:spPr/>
        <p:txBody>
          <a:bodyPr/>
          <a:lstStyle/>
          <a:p>
            <a:r>
              <a:rPr lang="en-US" smtClean="0"/>
              <a:t>MSc.Riyam K.Marjan</a:t>
            </a:r>
            <a:endParaRPr lang="en-US"/>
          </a:p>
        </p:txBody>
      </p:sp>
      <p:sp>
        <p:nvSpPr>
          <p:cNvPr id="6" name="Slide Number Placeholder 5"/>
          <p:cNvSpPr>
            <a:spLocks noGrp="1"/>
          </p:cNvSpPr>
          <p:nvPr>
            <p:ph type="sldNum" sz="quarter" idx="12"/>
          </p:nvPr>
        </p:nvSpPr>
        <p:spPr/>
        <p:txBody>
          <a:bodyPr/>
          <a:lstStyle/>
          <a:p>
            <a:fld id="{FEB0E0DF-3F7E-4797-8F77-24CB0551D616}" type="slidenum">
              <a:rPr lang="en-US" smtClean="0"/>
              <a:t>27</a:t>
            </a:fld>
            <a:endParaRPr lang="en-US"/>
          </a:p>
        </p:txBody>
      </p:sp>
    </p:spTree>
    <p:extLst>
      <p:ext uri="{BB962C8B-B14F-4D97-AF65-F5344CB8AC3E}">
        <p14:creationId xmlns:p14="http://schemas.microsoft.com/office/powerpoint/2010/main" val="17617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331" t="32671" r="17522" b="30057"/>
          <a:stretch/>
        </p:blipFill>
        <p:spPr bwMode="auto">
          <a:xfrm>
            <a:off x="1991544" y="1628800"/>
            <a:ext cx="7955958" cy="272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https://upload.wikimedia.org/wikipedia/commons/thumb/4/44/Golden_ratio_line.svg/220px-Golden_ratio_lin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085" y="4550896"/>
            <a:ext cx="2760483" cy="15935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5882" y="4667120"/>
            <a:ext cx="5602326" cy="1569660"/>
          </a:xfrm>
          <a:prstGeom prst="rect">
            <a:avLst/>
          </a:prstGeom>
        </p:spPr>
        <p:txBody>
          <a:bodyPr wrap="square">
            <a:spAutoFit/>
          </a:bodyPr>
          <a:lstStyle/>
          <a:p>
            <a:pPr algn="just"/>
            <a:r>
              <a:rPr lang="en-MY" sz="2400" dirty="0">
                <a:latin typeface="Times New Roman" panose="02020603050405020304" pitchFamily="18" charset="0"/>
                <a:cs typeface="Times New Roman" panose="02020603050405020304" pitchFamily="18" charset="0"/>
              </a:rPr>
              <a:t>A line can be cut by dividing its length by 1.62. This wizardly number 1.62 is in reality 1.6180339 which is quite irrational and represented as symbol (Φ), Or </a:t>
            </a:r>
            <a:r>
              <a:rPr lang="en-MY" sz="2400" i="1" dirty="0">
                <a:latin typeface="Times New Roman" panose="02020603050405020304" pitchFamily="18" charset="0"/>
                <a:cs typeface="Times New Roman" panose="02020603050405020304" pitchFamily="18" charset="0"/>
              </a:rPr>
              <a:t>“Phi”</a:t>
            </a:r>
            <a:r>
              <a:rPr lang="en-MY" sz="2400" dirty="0">
                <a:latin typeface="Times New Roman" panose="02020603050405020304" pitchFamily="18" charset="0"/>
                <a:cs typeface="Times New Roman" panose="02020603050405020304" pitchFamily="18" charset="0"/>
              </a:rPr>
              <a:t>.</a:t>
            </a:r>
          </a:p>
        </p:txBody>
      </p:sp>
      <p:pic>
        <p:nvPicPr>
          <p:cNvPr id="6" name="Picture 2" descr="C:\Users\User\AppData\Local\Microsoft\Windows\INetCache\IE\35Y08WM8\Agt_home[1].png">
            <a:hlinkClick r:id="rId5" action="ppaction://hlinksldjump"/>
          </p:cNvPr>
          <p:cNvPicPr>
            <a:picLocks noChangeAspect="1" noChangeArrowheads="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50895"/>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17410" name="Picture 2" descr="http://www.goldennumber.net/wp-content/uploads/golden-ratio-overview-360x20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170" y="1700808"/>
            <a:ext cx="8295322" cy="460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09780"/>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19458" name="Picture 2" descr="https://media.licdn.com/mpr/mpr/AAEAAQAAAAAAAAXkAAAAJDQ4NWQ4Njk1LTI5NmYtNDc3Ni05MjI1LWI1N2Y2N2U3YjBl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9" y="1772816"/>
            <a:ext cx="8040027" cy="4608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0067"/>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20484" name="Picture 4" descr="http://3.bp.blogspot.com/-QCYSN0V5CDo/VfmK2jzLjII/AAAAAAAAFCc/LKvjIPrdtp0/s1600/Screen%2BShot%2B2015-09-16%2Bat%2B8.59.02%2B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30" y="1844824"/>
            <a:ext cx="9372198" cy="4319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69824"/>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21506" name="Picture 2" descr="https://designschool.canva.com/wp-content/uploads/sites/2/2015/10/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452" y="1700809"/>
            <a:ext cx="7964951" cy="50311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60964"/>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pic>
        <p:nvPicPr>
          <p:cNvPr id="22530" name="Picture 2" descr="http://25.media.tumblr.com/22ed11d326ce4fb6a4f25e776cf8bd90/tumblr_mevk3bb54r1s0osfzo1_r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r="14319" b="25453"/>
          <a:stretch/>
        </p:blipFill>
        <p:spPr bwMode="auto">
          <a:xfrm>
            <a:off x="3215680" y="1695710"/>
            <a:ext cx="5449752" cy="319312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www.webdesignstuff.co.uk/nl004/files/2011/01/corporate-logo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212" y="5085184"/>
            <a:ext cx="594360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AppData\Local\Microsoft\Windows\INetCache\IE\35Y08WM8\Agt_home[1].png">
            <a:hlinkClick r:id="rId5" action="ppaction://hlinksldjump"/>
          </p:cNvPr>
          <p:cNvPicPr>
            <a:picLocks noChangeAspect="1" noChangeArrowheads="1"/>
          </p:cNvPicPr>
          <p:nvPr/>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789928"/>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2365883" y="0"/>
            <a:ext cx="816983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2800">
                <a:solidFill>
                  <a:schemeClr val="tx2"/>
                </a:solidFill>
                <a:latin typeface="+mj-lt"/>
                <a:ea typeface="+mj-ea"/>
                <a:cs typeface="+mj-cs"/>
              </a:defRPr>
            </a:lvl1pPr>
            <a:lvl2pPr algn="l" rtl="0" eaLnBrk="0" fontAlgn="base" hangingPunct="0">
              <a:spcBef>
                <a:spcPct val="0"/>
              </a:spcBef>
              <a:spcAft>
                <a:spcPct val="0"/>
              </a:spcAft>
              <a:defRPr kumimoji="1" sz="2800">
                <a:solidFill>
                  <a:schemeClr val="tx2"/>
                </a:solidFill>
                <a:latin typeface="Comic Sans MS" pitchFamily="66" charset="0"/>
              </a:defRPr>
            </a:lvl2pPr>
            <a:lvl3pPr algn="l" rtl="0" eaLnBrk="0" fontAlgn="base" hangingPunct="0">
              <a:spcBef>
                <a:spcPct val="0"/>
              </a:spcBef>
              <a:spcAft>
                <a:spcPct val="0"/>
              </a:spcAft>
              <a:defRPr kumimoji="1" sz="2800">
                <a:solidFill>
                  <a:schemeClr val="tx2"/>
                </a:solidFill>
                <a:latin typeface="Comic Sans MS" pitchFamily="66" charset="0"/>
              </a:defRPr>
            </a:lvl3pPr>
            <a:lvl4pPr algn="l" rtl="0" eaLnBrk="0" fontAlgn="base" hangingPunct="0">
              <a:spcBef>
                <a:spcPct val="0"/>
              </a:spcBef>
              <a:spcAft>
                <a:spcPct val="0"/>
              </a:spcAft>
              <a:defRPr kumimoji="1" sz="2800">
                <a:solidFill>
                  <a:schemeClr val="tx2"/>
                </a:solidFill>
                <a:latin typeface="Comic Sans MS" pitchFamily="66" charset="0"/>
              </a:defRPr>
            </a:lvl4pPr>
            <a:lvl5pPr algn="l" rtl="0" eaLnBrk="0" fontAlgn="base" hangingPunct="0">
              <a:spcBef>
                <a:spcPct val="0"/>
              </a:spcBef>
              <a:spcAft>
                <a:spcPct val="0"/>
              </a:spcAft>
              <a:defRPr kumimoji="1" sz="2800">
                <a:solidFill>
                  <a:schemeClr val="tx2"/>
                </a:solidFill>
                <a:latin typeface="Comic Sans MS" pitchFamily="66" charset="0"/>
              </a:defRPr>
            </a:lvl5pPr>
            <a:lvl6pPr marL="457200" algn="l" rtl="0" eaLnBrk="0" fontAlgn="base" hangingPunct="0">
              <a:spcBef>
                <a:spcPct val="0"/>
              </a:spcBef>
              <a:spcAft>
                <a:spcPct val="0"/>
              </a:spcAft>
              <a:defRPr kumimoji="1" sz="2800">
                <a:solidFill>
                  <a:schemeClr val="tx2"/>
                </a:solidFill>
                <a:latin typeface="Comic Sans MS" pitchFamily="66" charset="0"/>
              </a:defRPr>
            </a:lvl6pPr>
            <a:lvl7pPr marL="914400" algn="l" rtl="0" eaLnBrk="0" fontAlgn="base" hangingPunct="0">
              <a:spcBef>
                <a:spcPct val="0"/>
              </a:spcBef>
              <a:spcAft>
                <a:spcPct val="0"/>
              </a:spcAft>
              <a:defRPr kumimoji="1" sz="2800">
                <a:solidFill>
                  <a:schemeClr val="tx2"/>
                </a:solidFill>
                <a:latin typeface="Comic Sans MS" pitchFamily="66" charset="0"/>
              </a:defRPr>
            </a:lvl7pPr>
            <a:lvl8pPr marL="1371600" algn="l" rtl="0" eaLnBrk="0" fontAlgn="base" hangingPunct="0">
              <a:spcBef>
                <a:spcPct val="0"/>
              </a:spcBef>
              <a:spcAft>
                <a:spcPct val="0"/>
              </a:spcAft>
              <a:defRPr kumimoji="1" sz="2800">
                <a:solidFill>
                  <a:schemeClr val="tx2"/>
                </a:solidFill>
                <a:latin typeface="Comic Sans MS" pitchFamily="66" charset="0"/>
              </a:defRPr>
            </a:lvl8pPr>
            <a:lvl9pPr marL="1828800" algn="l" rtl="0" eaLnBrk="0" fontAlgn="base" hangingPunct="0">
              <a:spcBef>
                <a:spcPct val="0"/>
              </a:spcBef>
              <a:spcAft>
                <a:spcPct val="0"/>
              </a:spcAft>
              <a:defRPr kumimoji="1" sz="2800">
                <a:solidFill>
                  <a:schemeClr val="tx2"/>
                </a:solidFill>
                <a:latin typeface="Comic Sans MS" pitchFamily="66" charset="0"/>
              </a:defRPr>
            </a:lvl9pPr>
          </a:lstStyle>
          <a:p>
            <a:r>
              <a:rPr lang="en-MY" b="1" dirty="0">
                <a:latin typeface="Times New Roman" panose="02020603050405020304" pitchFamily="18" charset="0"/>
                <a:cs typeface="Times New Roman" panose="02020603050405020304" pitchFamily="18" charset="0"/>
              </a:rPr>
              <a:t>Grid Theory: Golden ratio</a:t>
            </a:r>
          </a:p>
        </p:txBody>
      </p:sp>
      <p:sp>
        <p:nvSpPr>
          <p:cNvPr id="2" name="AutoShape 2" descr="data:image/jpeg;base64,/9j/4AAQSkZJRgABAQAAAQABAAD/2wCEAAkGBxMSEhIQEhQQFhQPFRQYFxIVFBAVFRgWFhEXFhUUFhYYHCkgGBolGxUWITIiJSotLi4uFx8zODMvNygtLisBCgoKDg0OGhAQGi0lHCQrLC0sLCwtNCwsLCwsKy4sLCwsLCwsLCwsLCwsLCwsLCwsLCwsLCwsLCwsLCwsLCwsLP/AABEIAJ0BQQMBEQACEQEDEQH/xAAcAAEAAgMBAQEAAAAAAAAAAAAAAwUCBAYBBwj/xABLEAABAwIBBAkRBgUFAAMAAAABAAIDBBESBQYhMQcTMkFRYXGRkhQWIiMzUlNUcoGTobGywdHSFRdCYoLiQ3Oi0+E0RGPC8CVkg//EABoBAQADAQEBAAAAAAAAAAAAAAABAgMEBQb/xABAEQEAAQECCAsGBQMEAwAAAAAAAQIDEQQVMVNxkdHhBRITITJRYYGhsfAUMzRBUsEWIlSC4mKi0iNCcsIGQ7L/2gAMAwEAAhEDEQA/APuKAgICAgICAgICAgICAgICAgICAgICAgICAgICAgICAgICAgICAgICAgICAgxkOg8h9irVklNOVQNyNUW/1D+lJ818/HBeGTF/tE652vUnDMHzUao2Pfsao8Yf0pPmpxVhv6idc7T23B81GqNh9jVHjD+lJ80xVhv6idc7T23B81GqNh9jVHjD+lJ80xVhv6idc7T23B81GqNh9jVHjD+lJ80xVhv6idc7T23B81GqNh9jVHjD+lJ80xVhv6idc7T23B81GqNh9jVHjD+lJ80xVhv6idc7T23B81GqNh9jVHjD+lJ80xVhv6idc7T23B81GqNh9jVHjD+lJ80xVhv6idc7T23B81GqNisGbdY7shWyAO0gY5tF9Nt0t7PAcJqpieWnJ1ztdeMsDp5psI5uyNj3rXrfHpOlN9Sv7BhGenXO1GM8DzEao2HWvW+PSdKb6k9gwjPTrnaYzwPMRqjYda9b49J0pvqT2DCM9OudpjPA8xGqNh1r1vj0nSm+pPYMIz0652mM8DzEao2N3IuSKiCZrpal8rXBzcBdIRe1weyJG8edb4Pg1rZV312k1R1c7nwvC8Ht7KYs7KKZi6b7o+0OlXoPIEBAQEBAQEBAQEBAQEBAQEBAQEBAQEBAQYS7k8h9irX0ZTTlh6zUOQKackE5WSlAgICAgICAgiptwzyW+xZ2Pu6dEeS9p050pVooICAggn3UfKfcKpVlhpR0avXzTq7MQEBAQEBAQEBAQEBAQEBAQEBAQEBAQEBBhLuTyH2KtfRlNOWHrNQ5AppyQTlZKUCAgICAgICCKm3DPJb7FnY+7p0R5L2nTnSlWiggICCCfdR8p9wqlWWGlHRq9fNOrsxAQEBAQEBAQEBAQEBAQEBAQEBAQEBAQEGEu5PIfYq19GU05Yes1DkCmnJBOVkpQICAgICAgIIqbcM8lvsWdj7unRHkvadOdKVaKCAgIIJ91Hyn3CqVZYaUdGr1806uzEBAQEBAQEBAQEBAQEBAQEBAQEBAQEBAQYTbl3IfYq19GdC1PShRNpK2w7az1fQvAjBuFbua1j1+16U2uBfRPrve9SV3hWer6FPs3C2dj1+05XAvon13nUld4Vnq+hPZuFs7Hr9py2BfRPrvOpK7wrPV9CezcLZ2PX7TlcC+ifXedSV3hWer6E9m4Wzsev2nLYF9E+u9q1tHlE2Ec0YOkm9tWj8hV7Ox4Siq6u0j13NrK24Pi+a7OZ9f8mt9m5W8Yi5x/aW3I4f9ceu5r7TwVm59fuPs3K3jEXOP7Scjh/1x67j2ngrNz6/cfZuVvGIucf2k5HD/AK49dx7TwVm59fudXROJjjJ1ljb8uEXXqWfQjQ8S1iItKojrlOrsxAQEGvUGzo78J9wqlWWGlHRq9fNjLlCJu6ewedaXM2m/OSlH8Vnm0pcXsDnRTd+7oP8AklyLwZ0UvhLcrXj4JcXpos4KV2qeLpAe1Lk3t2KqY7cvYeRwKgTICAgICAgICAgICAgICAgICAgIMJty7kPsVLTozoWo6UPWahyK1OSETlZKUCAgIIzux5J9oWf+/uW/296RaKiAggoO5R+Q33QqWfQjRDS295VpnzTq7MQQ1FSyMXe4AcZQc3lrPWGBpN2gD8TzhHmGsqbkXvnlfsgyVcm10sVRUvbotExzWi/DhBcBxkgJzJvlu0Oa2WKizpOo6Rp3nDb5h5gSP6kvlFy3j2OJyO2ZUqr/APHDDGPNcuKXgdjF29lLKHn2k/BUqp42XzmPJeiuacl2qJ82nXbHVUxrntytKGxtLjjp2HQ0EnSHjgUcSI69c7VuVqnq1RsfI4M9a3sQ57Dit3QAjSdZOjQnFjt1ytx6rr+bVGx3NTDlem0zZNEgH46d2I8oEZLucKeLHqZ2qcpV2ao2IKbZEYx2CR1fTPbra4vcBys184U8Wnt1ztOVq7NUbHWZIz1Mvcp4JrC5a50rJLcgcLcycnT6mTlauzVGxfQ51Ad1gmA76OZ7x6yPanJR265OWq7NUbFnS5xUT/4r2HgkdMz1k29ajk47dcp5ars1RsW8DI3jEx5cOFsryOcOUcnHbrk5Wrs1RsSdSt/P6ST5pxI7dcnK1dmqNh1K38/pJPmnEjt1ycrV2ao2HUrfz+kk+acSO3XJytXZqjYdSt/P6ST5pxI7dcnK1dmqNh1K38/pJPmnEjt1ycrV2ao2HUrfz+kk+acSO3XJytXZqjYoc9SYqYvjfK12NgxCSQGxOnfXDwhfZ2E1UzMTzfOXp8E3WuERTXETF0/KNiyzakc6lgc4lznMBLiSSTwknWunBKpqsaZnLc5MPpinCa4pi6L1muhxiAgICAgwm3LuQ+xUtOjOhajpQ9ZqHIrU5IROVkpQICAgjO7Hkn2hZ/7+5b/b3pFoqICDn586KanayN8jS9jYscbC1z42uc1mN7b3a0EknfsCqWfQjQ0tfeVaZW9TXRxgF7rX1D8R82tXZucy7nY2Fhe5zYmd889kfJapuQ+Y5ezzlmF6Z7G3v2x5D3nSR2I3LdXGl5cp82ckGprac1LX1OKoja9ly9m1PjkxPeGgYcLmsJ0206bqEvuMeUIKapgyayIRCaGSSMsaxkXa3AOjDR+KxxatSC3dM0a3NHK4BBBJlOBu6mgHLJGPaUGlNnVQs3VZRN5aiAf9kHO555/0DKKpEVVSyyPjcxkbJGvu6QYLnCb4RixG28Cg/Nz7XLCQQy7bjftoBF7HVwjfVWsXX3S+6ZO2Y6dtPCzqeulmbFGH4I2YDIGAOs4uuRcHTZWZPnmeuVso5Yla51PJHFFcRw2OFt9bnPcBjcba7ADeA03XSnmhbZo5rmm7ZLbGdTRpA4yd87w4LnXfRaIuVmb3UskI1G3IVZCTqhp3Ya7js4HnAQRuwA4otta7hGj+oEFQLGjy/Wx6pHuA3pA13rOn1pcXuhoM65jokgaeNj2D+lx+Ki5N7oqTKTHjfaeBxb8CVFyWwZ+AHl0W9qXD2Cdr74TfCbHl3x61AkQc1sg/6Q+Wz2rzuFPh50w9fgT4qNErDNX/AElP/LaujA/cUaHLwj8VaaVqulxCAgICAgwm3LuQ+xUtOjOhajpQ9ZqHIrU5IROVkpQxkkDRdxAHCSAPWg1Jspsb3x82EeZz7A86m4VVTnTG3QDF0nOPM0W/qU3IvV8udBJu3bDvdhCG+tzncHAqXfn7lr/y97XfnHKfwTnlkY31MY1XuUvR/b9RvRdJ73e19lNxexdl+s3m25AwJcXqmq26R5kewl7hYvAgDiLg2Lgy5F2tNr6wOBLhPFWzNOiK7nfiLsTjxknSUFDlDNwzyGWXb3ucSbudEbX3mja9AA0aOBRcXtCbM3vBNf8AmC3upcm9r9bxjJBEovrF3aeYaUuL01NmlSzHtsTy4b+ObSOS40pxYTFUw2+sKiGqnvyul+tOLBNUykbmZSj/AGsfnDj7SpuhF8pBmrTD/bQeeNvxS6DjSnhyDCNzBAOSOP5JdBfLdZkm1g1jQXG25AGonRbkVK5uqp0/aU05KtH3hsfY0nDbkb81oq9+wHnW5/OAoHn2ARw86kRPyQBvHnd80EDqIDeCDwUo4BzBBPFk9p3hzBBstyS1QMxk0DUX+Zzx8UEoLYyMc8jcWpm2OxO4mgdk7kAQdzkpgbEwAFujURY6dOkbx5dKpKzbQc1sg/6Q+Wz2rzuFPh50w9fgT4qNErDNX/SU/wDLaujA/cUaHLwj8VaaVqulxCAgICAgwm3LuQ+xUtOjOhajpQilqmMAxOA0atZOjeA0lWpjmhE5XI5f2R6eAHAHSuGizMJ072m4b/VfiU5ENKGprK1xMc0cMem0sLWSm17aJXdi7olTCF/Dm7HYYy5533POInjN9HMArIcnnDnvkqiLozKZJGa46doeQQbEF2hgNxqJuEvLnLv2WaBx7hW24bQE82P4qvNfet8rnQZu510VY4MhnAkda0Mrdqkud4XJa88TXFWvVudYaPC0nC5xAvhFrnhtcjSov57k3c16glzic0kCklNjvgfAlL5E9BnA972sdSOaHEAvJIDeM9iU5zmdI6k7Jp7AaHb4OglurRwgevzRf+a718tpdzXpepG8I/p+Ssh5HC033Ogkb28oib1qqbrnr6Zh0HD6lKqJtCwG4w6ORBNtTPy+pB5tTOFvqQYup4ybm1+W3sQBSRngPEST6iUHkkAxxiw/Eb8FmkDnueYrOvpU6ftK9OSdH3hPtAWij3aAgjfAEFDnDlGnpWbZUSxxN3i46SeBrRdzjxAIPnWUNlCiBIjiqpbfi7VE08YviNuUBRxk3Nek2TaQntkNTHffa6GXz2OAql9fXGret+XqnXudpkPKlPUtL6eVkjW7oC4e3eGONwDm6jptY7xT8/XGrefl6p17l5GONv8A7zqbq+uNW9F9HVOvcxrKYvY9gcWl7SMTb3Fxa4I1FRdX1xq3pvo6p17lDkNm1M2uWnna9hN5I3wvEtzreXSMN+Ubw5FXi2nXGrem+jqnXudzm7WGRpaAWYdQeGE6de4eR60mLTrjVvImjqnXuW+F/fM6J+pRdadcat6b6Oqde5SZ4U5fTlriLF7dyLHnJK8vhiu0owaZvjLHy3vR4LtIot76Y+U5fULDN+MNpoWi9msA0rswCrjYNZz2Q5cOqmrCK5nrWC7HKICAgoc9a6SGmxxOLXY2i4DToN7jSFw8IWtdlY8aibpvenwTYWdthHFtIvi6W5klpfBDI58hc+Njib20lgJ0BbWF9dlTVMzfMR5OfCZii2roppi6JmI1txtP+Z54ibjUteI55tOyHOZWyFHMSH4y0nS3G4A+VhILvOtrmd6CkzXpIyCIIbt1Esa4jkLrlELposg+M7K2fUs8zslUTy1jDhnlabFzhuowRqY3U7hNxq11mUxDhJJKaj7WGbbMN1ucQPAXEEMP5Wi+8TdQlc1boBE95haXtoqafAToxSVgifpIvuJI9e/p4kHPdTwVNxGHRyj+E6xvw4Xfi0abWB4AdaD6lsWZ5zE9Q1jyZGnBDI7S53YF+1vdvmzSQd/VwKkVf6l3Z91rvyX9r6bjJ1krZmXQYHdDkPtCpPTjRP2Wjozpj7vVdVHFv+UVWn56V7T5aIZ3VlHl0C6Dy6Dy6D0FBFGbnFwmw8lodb1lx5CFSvLTp+0rU5J0feE11dVk1xGpBV5552syfSOqHjE++GOPVjeRo5ALEniBSR+faoy1kj66ukPZabnQA25wtaNOFuuwAJOnjKoslyLWwPkexkPYxwVMmMlodeKlkezRY27NrBpcdF+HQDLdVAx8TJIexkp6aTbGlpOKSmY+Q4SBftheB2QsLcCDSwyUrmVtJIQGm4kaecEHWN4tcOUaUH3XMjORlfTNnADXtOGWMXs2QAE2v+EggjltvFXhV0BkQQveg28jSdtbx3HqUSl0yqlT509w/U34rxuHfhJ0w7+Dffd0tvIvcIvJC7ODfhbPRDDC/f1aW6u1ziAgIKLPKEPpw12rG3i3ivH4crmnBb464elwVXNFvfHVLdyTCRBCA5wAjYAOw1YRwtXVgdNVWD2c8aejHV1aHPhNd9tXMxGWevr0txsZB3TjxHB8AuqKJielM6tjnmqJ+XntQzRN37LaGbXdE3iUirzjrOpqWpqRa8EMjwOFzWEtHPZB+dsz6NzmSzYah73h93QtZLMDvPDHvaZDiubA37G+q6omZaUGR48TtonjlcL9rlZLBKCNYs4GO/60G5M4vM7cLztlJTRNPYgBsT6YPcQToGOMm+qwJ1KEoXZKiLgX1Aa+7MAp45p5MWkgNIDWFxtotIdSkdUzKkVCXSz005JMLmbZHA2VpaHdmWYjtTsVyBe40cS8vhHA7fCJpmyr4sxffzzF993U68Ft7Ozvium+99KoJjNFFM2R2GZjHi5dez2hwvx6VxYpw79ROup1e3YPmvCE2B/hDzuTFGHfqJ11I9uwfNeENSvp5HYQ2ZzTp04njg0aP/aFpZ8F4ZTN9VvM98trHhHBaL+NZX90NX7NqPGXdOX5rbF+FZ6dct8a4FmPClb5OcY4wxzsThe7rk3u4nWdK9PBrKqzs4prm+et42GW1FtbTXZ03Rzc3d2NnqpbuV51Ug86qQY9VIPRUoPH1N+xB0nWeAcPLwf4QSiXUBbRvW4jxqleWnT9pWpyVaPvDMScY5v8q6rNsnGOb/KD41svVpnyhBS37XTxhxH5nm7r/paz1qsphS5cyW17YhK+pgxC7cdPjp3uJNi2WJ7jfDhGHDcWPGoL2pTwtgD3AskD6eRtoXfhka03OMB7bsxWxM06Nd0SymgMzYHHamiGnYx7ptQGFwGEAOe42cLEN0ObwgKBsZFySwMmbFJPUgtBcY4Q2mY7QbumkeDiwEjDhuSdVwAnOLDYhrDBXz0pPYzsdo/PEcTT0TJzq0Il9ifOArIas1cB/lAzUygairZtc9Lgi23HDfFM7CAy7QDZrWve25NySLWGs1mUvoShKnzp7h+pvxXjcO/CTph38G++7pbeRe4ReSF2cG/C2eiGGF+/q0t1drnEBAQU2dfcR5bfYV4vD3wvfH3ehwZ77ulv5K7jF/LZ7oXoYD8NZ/8AGPJy4T76vTPmlqnEMcRrANuZdFc3UypZxE1xEquqykxz3tjc15jsHYSDYm+gnh0LSGcoWz33lZCi2R7/AGXXa+4u9oWVrMxTzdcecLURfOvyfnbSaK7SQYZGONjqAL24hx3exSLKhrn1LMU5bKImEvmkF5WNGgdtaRI4kua0MLiCXAaL3BHNC8dnMW5POT+pGbSZMRc17xZjpTaTFcDugw4rgfhRKmrK+SnaYoyImuawslhxNdJEWvOLbSTJhJ0YMVgWubrBQVsjsNC0G95XPcL67F2HT0DzoPvuaFGBQ0Zs6xp4TosdcTTwpZzM08/rnTaRdVdC5wMH4H+pXURTFvY2j1OvpdbRgcN5vGOZRM3THamIvvYmot/BZ03fQpQwdWf8cQ/U4/AIInZQ/LAOW/1IIXZTP/1vX/cQQuyq7hpvNb4vUiF+VHd/EOQR/wCUELspHfkbzAe61BmzLdtAdF6M/Sgkbl6+8w206GHk4RwrOvpU6ftK9OSrR94bEGWA7XHzXb8SrqJzVebivdB8Uzxl/wDl6gk69qA9BGqymFVBXywVczWveGyPLnRggse13ZDEx3Yu0OGsFQXL7N3KBpammqW08RmmFw1l8UbDB3TDiOElt3gBoAaBrvorXzUzPY0soiquI7Y80dVP1TNPP1NGKiVxk2q8jw9mK+2CPFZ5ALXYXN0i7xo0KyihirZ5quOOZ77U8hIiNmtjEV3Oa2JoDWaGkWACDpsyKOWPKLJ3xvZHLFM+N7hYPaAG4mnfF3DnVapmLruuFqYvv0PpjjI/uccj+NrXEdLUtb1FZlDNjKdUTCwR0sZ0Onkka59t8RsjJN+M2+KrMjosyNj2myVimY+SWoe0MdK6zWhpe0uayMaACWjSSTo1qlU3Q0s4iauf1zO820KyipzneDB+pvxXj8O/CTph38G++7pbeRnjaIvJC6+DvhbPRDDC/f1aW6HhdrnZICAgxewHQQDyi6iqmKuaYTEzGRh1OzvW9EKnJWf0xqW5SvrlFVxNDHkNaLNOmwG8oqs6IiZiIXs66priJn5uUzgpMmQPdUSSGB7t1tUkjcem+mIXaTr02vpWrF88yxntSx3EE9dId7E1jW8+IH1Kb0XOfnz3fO2SGQPLJIpQ4F50gROdz6Fnaz+WNNP/ANQvRHP3T5S5TJ1UyMlmE7W8FrwXXxAi3mPJ8FdVeRUsENNunOp4yJZ3biSaYlzaelZbcsa0OLn6QDI62kMUkKWLODthmcG3dodHh7UY8OHacF9EeEBoA0gAEG4uoFzUUML6cMc6RsFzLTPdpkju5oqKOQecOa+1jYkaXuAIiXPZWqhKbNFmMADRxAWHqCJdQ7PF8IbCGuIijiaOyt/Cas7Cr/Tjv85XtY/Nq8mBz7f3h6X+FtezuZw56vIkODcsvuv+WNvB+ZZV1c9On/rK9Mc1Wj7w1znvJ4MdL/C1vUuYnPaTwY6X7UvLnhz1l7wdL9qi8uYnPSXvB0v2peXMTnlL3g6R+SXlzE54S96Okfkl5c8Od0vejpH5JeXM488ZB/DYeVzvkl5csKTPp+GQ7QzsGA7t2nt0bbavzepZ11fmo0/9al6Y5qtH3hNHslyD/bR+kd9K1vUuZnZQk8Xj9K76VF5c5TL2WjVTmoLGsJDRYG+oWuXWBOoKErGiZBUOjmlBc6BpvCB3fDpjiJ/CC6wLt5pPAEHtfX7TOYS4PqJpGmpmGrEZA7qeLgjabXI3RAA7FovS16FWifJrY+8pjtjzYZv5TdI5sUeFtTAb0z3AFrg04nUzydFiMWEnVic09i4YbsquaWFcKenMj4MV6gAtY694WOAcYjfWQ7Ri38I4Sg3sk551LW7WC3DDE7A2xsMDOxA08SytZuu0x5r0fPRLZi2Sqsa7HzkLVRuw7KE++D5igs6TZLc84TiF/gL/AAVLSbqdXm1seevX5StKfZHv+L1lXZLeizoNSdqJ3sXNb5rx+HfhJ0w7+Dvf90txmdm1Har9z0by6+DfhLPQwwv39Wlc5Azm26ZkWjs8XqY53wXa53XoCAgICDWyjHeN4N9yfYq19GWll06dLks4NjeCrdidLO08oI5iFZm5Sq2EAdxVH9UfyKCvOwrOwkiohN2vbpa8d0YWA7/fLO0yRpjzhajL3T5S0pNhGs3paY+d4+C0VYRbEWVI+5vp/SP+lB4divKt8WCgxd92OK/DfBe/nQRT7EmVZDd7qc//AKOt7qCMbC+UN803Tf8AQg2anYerZHF4dAAQ0a3fhYGHe4WrKxi6i7tnzle06WryRfcvW9/Bzu+S1USRbDta0PBfD2xuEaX69sY/g4GFZ15adP2lanJOj7wj+5iu76Dnf8loq8+5iu76Dnf8kD7ma7voOd/0oPPuZre+g53/AEoPPuare+g53/SgDYZru+g53/SgHYZru+g53/Sg8+5qu76Dnf8ASgkj2H61oeC6HtjQ0aX6xIyTg4GFZ19KnT/1qWpyTo+8IjsOVvfQ87/ktFXh2Ha7hi53/JBidh6v3tqP6nfJBgNiTKTTdoiuN8SEfBBtN2P8rAtMkdO9sZBu5zHEAG5LbjXa6padCdEtLH3lOmPNiNjrK9i1sVPGDrEbo2+xXZtX7o8pE3LIrnfMo+SDbpNiPKDcVxAMTHtHbDrc2w/Cs7WL7tMea9Hz0S9j2F6863Uo/XIf+i0UbcWwlVfimpxybYf+oQb0GwtIzs3VMejRYRuO6GHvuNUtIvp1ebWxm6uJ0+Ut6m2Fw3dVMhtwRMHtlUTXP0z4bVIpjrjx2LzJmx0KY443yPdYizxG1tja50OPAvP4TsLTCbDk6Kee+J57trqwS0osrTjVTzXduxYs2P4XnbJHyh79LmtLLA8A7FdeB2VVlYUWdWWIY4RXFdrVVGSVpkrNKnp5GysMpcy9sTgRpaWnQAN4ldLF0CAgICAghrO5v8k+xUr6MtLLpxpTK7MQRz6h5TffCztMnfHnC9GXunySLRQQEBAQRU+rzu94rOy6PfPnK9eXV5JVoojl1s8r/o5Z15adP2lenJOj7wzWiggICAgWQLIFkEUo0s8o+45Z19KnT9pXpyTo+8JbLRQsgWQeWQQ1o7XJ5DvdKpadCdDSx95TpjzTAK7N7ZBHMNXlN9qztMkaYWo+eiUlloqWQQ1g7A8rfeCpX0Wll0tfkmsrs3qAgICAgICAghrO5v8AJPsVa+jLSy6caUyszEEc+oeU33ws7TJ3x5wvRl7p8ki0UEBAQEEdPq87veKzsuj3z5yvXl1eSRaKNPKtFt0ZjvhuQb2vqPAuPDsF9psZsr7r7u1vg1tyNpx7r1L1qnwo6H7l4f4cnOeG96ONY+jx3HWqfCjofuT8OTnPDeY1j6PHcdap8KOh+5Pw5Oc8N5jWPo8dx1qnwo6H7k/Dk5zw3mNY+jx3HWqfCjofuT8OTnPDeY1j6PHcdap8KOh+5Pw5Oc8N5jWPo8dx1qnwo6H7k/Dk5zw3mNY+jx3HWqfCjofuT8OTnPDeY1j6PHcgrczjI3DtwGkacBOr9SvZ/wDj80VX8p4b2llwxFFXG4njuV/3eO8Yb6I/WujE39fhvdX4hpzf924+7x3jDfRH60xN/X4bz8Q05v8Au3PBsek/7hvojvfrSOB78lfhvTP/AJBEf+v+7c9+7x3jDfRH60xN/X4b0fiGnN/3bj7vHeMN9EfrTE39fhvPxDTm/wC7c71e6+ZEEc295Tfas7TJGmF6PnolItFBBBWbg8rfeCpX0Wll0tfknV2YgICAgICAgIIazub/ACT7FWvoy0sunGlMrMxBHPqHlN98LO0yd8ecL0Ze6fJItFBAQEBBFT6vO73is7Lo98+cr15dXklWiggICAgICAgICAgICCKn1Hyne8VnZZJ0z5r15e6PJKtFBAQEEc295Tfas7TJGmFqPnolItFRBBWbg8rfeCpX0Wll0tfknV2YgICAgICAgIIK+n2yKSO+HbGObite2JpF7b9rqlpRx6Jpvuvi5pY2nJ2lNd190xN2hyPWNJ44/wBG/wDuLysV152dW97uPLPMxrj/ABOsaTxx/o3/ANxMV152dW8x5Z5mNcf4pKbMuRrg41bzbewO4P5irXwTXVTdys6t6tpw1Z1UzHIxHf8AxWHW2/w7uifrXPiO1z86v5OXGVGb8dx1tv8ADu6J+tMR2ufnV/IxlRm/Hcdbb/Du6J+tMR2ufnV/IxlRm/Hcdbb/AA7uifrTEdrn51fyMZUZvx3HW2/w7uifrTEdrn51fyMZUZvx3LujgwMay98IAvqvxr3MHsuSs6aJm+6MvW861r49c1XXXplszEBAQEBAQEBAQEBAQUlZkJz3ueJi0ON8OE6P6l4mE8EV21rVaRazF/yu3vRssOpooimaL7u3ch623+Hd0T9awxHa5+dX8mmMqM347jrbf4d3RP1piO1z86v5GMqM347jrbf4d3RP1piO1z86v5GMqM347jrbf4d3RP1piO1z86v5GMqM347kVRms9zS3qhwvv4HaNPlq1HAlpFUTNtOr+S9HClFNUTyfjuaHWNJ44/0b/wC4ujFdednVvdOPLPMxrj/E6xpPHH+jf/cTFdednVvMeWeZjXH+KWkzLkZIx5qnODHtcW4HacLgbd037K9nwbVTVFU2kzdPVvUteGbOuiqmLGIviYvv64/4uwXqvBEBAQEBAQEBAQEBAQEBAQEBAQEBAQEBAQEBAQEBAQEBAQEBAQEBAQEBAQEBAQEH/9k="/>
          <p:cNvSpPr>
            <a:spLocks noChangeAspect="1" noChangeArrowheads="1"/>
          </p:cNvSpPr>
          <p:nvPr/>
        </p:nvSpPr>
        <p:spPr bwMode="auto">
          <a:xfrm>
            <a:off x="1300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23556" name="Picture 4" descr="http://www.phimatrix.com/wp-content/uploads/aston-martin-db9-golden-ratio-in-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259" y="1988841"/>
            <a:ext cx="9248775" cy="4524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AppData\Local\Microsoft\Windows\INetCache\IE\35Y08WM8\Agt_home[1].png">
            <a:hlinkClick r:id="rId4" action="ppaction://hlinksldjump"/>
          </p:cNvPr>
          <p:cNvPicPr>
            <a:picLocks noChangeAspect="1"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1235674" y="70570"/>
            <a:ext cx="406102" cy="40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268036"/>
      </p:ext>
    </p:extLst>
  </p:cSld>
  <p:clrMapOvr>
    <a:masterClrMapping/>
  </p:clrMapOvr>
  <mc:AlternateContent xmlns:mc="http://schemas.openxmlformats.org/markup-compatibility/2006" xmlns:p14="http://schemas.microsoft.com/office/powerpoint/2010/main">
    <mc:Choice Requires="p14">
      <p:transition p14:dur="0" advTm="26069"/>
    </mc:Choice>
    <mc:Fallback xmlns="">
      <p:transition advTm="26069"/>
    </mc:Fallback>
  </mc:AlternateContent>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2272</TotalTime>
  <Words>729</Words>
  <Application>Microsoft Office PowerPoint</Application>
  <PresentationFormat>Widescreen</PresentationFormat>
  <Paragraphs>88</Paragraphs>
  <Slides>27</Slides>
  <Notes>25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Franklin Gothic Book</vt:lpstr>
      <vt:lpstr>Times New Roman</vt:lpstr>
      <vt:lpstr>Crop</vt:lpstr>
      <vt:lpstr>Grid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56</cp:revision>
  <dcterms:created xsi:type="dcterms:W3CDTF">2019-10-28T12:52:02Z</dcterms:created>
  <dcterms:modified xsi:type="dcterms:W3CDTF">2020-03-22T05:43:04Z</dcterms:modified>
</cp:coreProperties>
</file>